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56" r:id="rId2"/>
    <p:sldId id="282" r:id="rId3"/>
    <p:sldId id="257" r:id="rId4"/>
    <p:sldId id="278" r:id="rId5"/>
    <p:sldId id="259" r:id="rId6"/>
    <p:sldId id="261" r:id="rId7"/>
    <p:sldId id="262" r:id="rId8"/>
    <p:sldId id="263" r:id="rId9"/>
    <p:sldId id="264" r:id="rId10"/>
    <p:sldId id="265" r:id="rId11"/>
    <p:sldId id="266" r:id="rId12"/>
    <p:sldId id="267" r:id="rId13"/>
    <p:sldId id="268" r:id="rId14"/>
    <p:sldId id="258" r:id="rId15"/>
    <p:sldId id="269" r:id="rId16"/>
    <p:sldId id="270" r:id="rId17"/>
    <p:sldId id="271" r:id="rId18"/>
    <p:sldId id="272" r:id="rId19"/>
    <p:sldId id="273" r:id="rId20"/>
    <p:sldId id="274" r:id="rId21"/>
    <p:sldId id="275" r:id="rId22"/>
    <p:sldId id="276" r:id="rId23"/>
    <p:sldId id="279" r:id="rId24"/>
    <p:sldId id="277"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EB24E-FDB9-473D-91DB-ACA6DD8542BD}" type="datetimeFigureOut">
              <a:rPr lang="en-US" smtClean="0"/>
              <a:pPr/>
              <a:t>4/12/2016</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B22AC-1793-491F-8C5F-4827A28C09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FBEC489-4444-4B54-B58F-1C34440C8176}" type="slidenum">
              <a:rPr lang="lt-LT" smtClean="0"/>
              <a:pPr/>
              <a:t>7</a:t>
            </a:fld>
            <a:endParaRPr lang="lt-LT"/>
          </a:p>
        </p:txBody>
      </p:sp>
    </p:spTree>
    <p:extLst>
      <p:ext uri="{BB962C8B-B14F-4D97-AF65-F5344CB8AC3E}">
        <p14:creationId xmlns="" xmlns:p14="http://schemas.microsoft.com/office/powerpoint/2010/main" val="303930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12.04.2016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12.04.2016</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12.04.2016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12.04.2016</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12.04.2016</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12.04.2016</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12.04.2016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1760" y="1916832"/>
            <a:ext cx="6172200" cy="1894362"/>
          </a:xfrm>
        </p:spPr>
        <p:txBody>
          <a:bodyPr>
            <a:normAutofit/>
          </a:bodyPr>
          <a:lstStyle/>
          <a:p>
            <a:pPr algn="ctr"/>
            <a:r>
              <a:rPr lang="lt-LT" sz="4800" dirty="0" smtClean="0">
                <a:solidFill>
                  <a:schemeClr val="accent1">
                    <a:lumMod val="75000"/>
                  </a:schemeClr>
                </a:solidFill>
                <a:effectLst>
                  <a:outerShdw blurRad="38100" dist="38100" dir="2700000" algn="tl">
                    <a:srgbClr val="000000">
                      <a:alpha val="43137"/>
                    </a:srgbClr>
                  </a:outerShdw>
                </a:effectLst>
              </a:rPr>
              <a:t>Šiuolaikinės pamokos aspektai</a:t>
            </a:r>
            <a:endParaRPr lang="en-US" sz="4800" dirty="0">
              <a:solidFill>
                <a:schemeClr val="accent1">
                  <a:lumMod val="75000"/>
                </a:schemeClr>
              </a:solidFill>
              <a:effectLst>
                <a:outerShdw blurRad="38100" dist="38100" dir="2700000" algn="tl">
                  <a:srgbClr val="000000">
                    <a:alpha val="43137"/>
                  </a:srgbClr>
                </a:outerShdw>
              </a:effectLst>
            </a:endParaRPr>
          </a:p>
        </p:txBody>
      </p:sp>
      <p:sp>
        <p:nvSpPr>
          <p:cNvPr id="4" name="Подзаголовок 3"/>
          <p:cNvSpPr>
            <a:spLocks noGrp="1"/>
          </p:cNvSpPr>
          <p:nvPr>
            <p:ph type="subTitle" idx="1"/>
          </p:nvPr>
        </p:nvSpPr>
        <p:spPr/>
        <p:txBody>
          <a:bodyPr/>
          <a:lstStyle/>
          <a:p>
            <a:pPr algn="r"/>
            <a:r>
              <a:rPr lang="lt-LT" dirty="0" smtClean="0">
                <a:solidFill>
                  <a:schemeClr val="tx1"/>
                </a:solidFill>
              </a:rPr>
              <a:t>Ana </a:t>
            </a:r>
            <a:r>
              <a:rPr lang="lt-LT" dirty="0" err="1" smtClean="0">
                <a:solidFill>
                  <a:schemeClr val="tx1"/>
                </a:solidFill>
              </a:rPr>
              <a:t>Pavilovič-Jančis</a:t>
            </a:r>
            <a:endParaRPr lang="lt-LT" dirty="0" smtClean="0">
              <a:solidFill>
                <a:schemeClr val="tx1"/>
              </a:solidFill>
            </a:endParaRPr>
          </a:p>
          <a:p>
            <a:pPr algn="r"/>
            <a:r>
              <a:rPr lang="lt-LT" dirty="0" smtClean="0">
                <a:solidFill>
                  <a:schemeClr val="tx1"/>
                </a:solidFill>
              </a:rPr>
              <a:t>2016-04-13</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Standartizuotų testų nauda</a:t>
            </a:r>
            <a:endParaRPr lang="lt-LT" dirty="0"/>
          </a:p>
        </p:txBody>
      </p:sp>
      <p:sp>
        <p:nvSpPr>
          <p:cNvPr id="3" name="Turinio vietos rezervavimo ženklas 2"/>
          <p:cNvSpPr>
            <a:spLocks noGrp="1"/>
          </p:cNvSpPr>
          <p:nvPr>
            <p:ph idx="1"/>
          </p:nvPr>
        </p:nvSpPr>
        <p:spPr>
          <a:xfrm rot="21223277">
            <a:off x="457200" y="1600200"/>
            <a:ext cx="7467600" cy="4873752"/>
          </a:xfrm>
        </p:spPr>
        <p:txBody>
          <a:bodyPr/>
          <a:lstStyle/>
          <a:p>
            <a:pPr marL="365760" indent="-256032">
              <a:buClr>
                <a:schemeClr val="accent3"/>
              </a:buClr>
              <a:buFont typeface="Georgia"/>
              <a:buChar char="•"/>
              <a:defRPr/>
            </a:pPr>
            <a:r>
              <a:rPr lang="lt-LT" dirty="0"/>
              <a:t>Mokyklos mokinių pasiekimų palyginimas su šalies mokinių lygiu.</a:t>
            </a:r>
          </a:p>
          <a:p>
            <a:pPr marL="365760" indent="-256032">
              <a:buClr>
                <a:schemeClr val="accent3"/>
              </a:buClr>
              <a:buFont typeface="Georgia"/>
              <a:buChar char="•"/>
              <a:defRPr/>
            </a:pPr>
            <a:r>
              <a:rPr lang="lt-LT" dirty="0"/>
              <a:t>Mokinio lygio nustatymas ir pažangos stebėjimas.</a:t>
            </a:r>
          </a:p>
          <a:p>
            <a:pPr marL="365760" indent="-256032">
              <a:buClr>
                <a:schemeClr val="accent3"/>
              </a:buClr>
              <a:buFont typeface="Georgia"/>
              <a:buChar char="•"/>
              <a:defRPr/>
            </a:pPr>
            <a:r>
              <a:rPr lang="lt-LT" dirty="0"/>
              <a:t>Vertinimo suvienodinimas tarp mokytojų.</a:t>
            </a:r>
          </a:p>
          <a:p>
            <a:pPr marL="365760" indent="-256032">
              <a:buClr>
                <a:schemeClr val="accent3"/>
              </a:buClr>
              <a:buFont typeface="Georgia"/>
              <a:buChar char="•"/>
              <a:defRPr/>
            </a:pPr>
            <a:r>
              <a:rPr lang="lt-LT" dirty="0"/>
              <a:t>Mokytojo įsivertinimas ir darbo tobulinimas.</a:t>
            </a:r>
          </a:p>
          <a:p>
            <a:pPr marL="365760" indent="-256032">
              <a:buClr>
                <a:schemeClr val="accent3"/>
              </a:buClr>
              <a:buFont typeface="Georgia"/>
              <a:buChar char="•"/>
              <a:defRPr/>
            </a:pPr>
            <a:r>
              <a:rPr lang="lt-LT" dirty="0"/>
              <a:t>Objektyvi informacija tėvams.</a:t>
            </a:r>
          </a:p>
          <a:p>
            <a:endParaRPr lang="lt-LT" dirty="0"/>
          </a:p>
        </p:txBody>
      </p:sp>
      <p:pic>
        <p:nvPicPr>
          <p:cNvPr id="52228" name="Picture 4" descr="http://fundacjanadzieja.org/repozytorium/wpisy/79273_Babcia_i_dziadek.gif.jpg"/>
          <p:cNvPicPr>
            <a:picLocks noChangeAspect="1" noChangeArrowheads="1"/>
          </p:cNvPicPr>
          <p:nvPr/>
        </p:nvPicPr>
        <p:blipFill>
          <a:blip r:embed="rId2" cstate="print"/>
          <a:srcRect/>
          <a:stretch>
            <a:fillRect/>
          </a:stretch>
        </p:blipFill>
        <p:spPr bwMode="auto">
          <a:xfrm>
            <a:off x="5652120" y="4221088"/>
            <a:ext cx="1965250" cy="2340125"/>
          </a:xfrm>
          <a:prstGeom prst="rect">
            <a:avLst/>
          </a:prstGeom>
          <a:noFill/>
        </p:spPr>
      </p:pic>
    </p:spTree>
    <p:extLst>
      <p:ext uri="{BB962C8B-B14F-4D97-AF65-F5344CB8AC3E}">
        <p14:creationId xmlns="" xmlns:p14="http://schemas.microsoft.com/office/powerpoint/2010/main" val="410799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smtClean="0"/>
              <a:t>Standartizuotų testų trūkumas</a:t>
            </a:r>
            <a:endParaRPr lang="lt-LT" dirty="0"/>
          </a:p>
        </p:txBody>
      </p:sp>
      <p:sp>
        <p:nvSpPr>
          <p:cNvPr id="3" name="Turinio vietos rezervavimo ženklas 2"/>
          <p:cNvSpPr>
            <a:spLocks noGrp="1"/>
          </p:cNvSpPr>
          <p:nvPr>
            <p:ph idx="1"/>
          </p:nvPr>
        </p:nvSpPr>
        <p:spPr>
          <a:xfrm rot="21355616">
            <a:off x="457200" y="1600200"/>
            <a:ext cx="7467600" cy="4873752"/>
          </a:xfrm>
        </p:spPr>
        <p:txBody>
          <a:bodyPr/>
          <a:lstStyle/>
          <a:p>
            <a:pPr algn="just"/>
            <a:r>
              <a:rPr lang="lt-LT" dirty="0" smtClean="0"/>
              <a:t>Standartizuotų testų turime mažai. </a:t>
            </a:r>
          </a:p>
          <a:p>
            <a:pPr algn="just"/>
            <a:r>
              <a:rPr lang="lt-LT" dirty="0" smtClean="0"/>
              <a:t>Neteisingas duomenų interpretavimas.</a:t>
            </a:r>
          </a:p>
          <a:p>
            <a:pPr algn="just"/>
            <a:r>
              <a:rPr lang="lt-LT" dirty="0" smtClean="0"/>
              <a:t>Tik maža mokytojų dalis geba juos kurti savarankiškai (292 mokytojai yra dalyvavę testų klausimų rengėjų mokymuose).</a:t>
            </a:r>
            <a:endParaRPr lang="lt-LT" dirty="0"/>
          </a:p>
        </p:txBody>
      </p:sp>
      <p:pic>
        <p:nvPicPr>
          <p:cNvPr id="55298" name="Picture 2" descr="http://zso3.katowice.pl/gim8/publikacje/podrecznik/images/nauczyciel.gif"/>
          <p:cNvPicPr>
            <a:picLocks noChangeAspect="1" noChangeArrowheads="1"/>
          </p:cNvPicPr>
          <p:nvPr/>
        </p:nvPicPr>
        <p:blipFill>
          <a:blip r:embed="rId2" cstate="print"/>
          <a:srcRect/>
          <a:stretch>
            <a:fillRect/>
          </a:stretch>
        </p:blipFill>
        <p:spPr bwMode="auto">
          <a:xfrm>
            <a:off x="3923928" y="3717032"/>
            <a:ext cx="3537223" cy="2829779"/>
          </a:xfrm>
          <a:prstGeom prst="rect">
            <a:avLst/>
          </a:prstGeom>
          <a:noFill/>
        </p:spPr>
      </p:pic>
    </p:spTree>
    <p:extLst>
      <p:ext uri="{BB962C8B-B14F-4D97-AF65-F5344CB8AC3E}">
        <p14:creationId xmlns="" xmlns:p14="http://schemas.microsoft.com/office/powerpoint/2010/main" val="14832514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endParaRPr lang="en-US"/>
          </a:p>
        </p:txBody>
      </p:sp>
      <p:pic>
        <p:nvPicPr>
          <p:cNvPr id="53250" name="Picture 2" descr="C:\Users\Anna - Witold\Desktop\standart.png"/>
          <p:cNvPicPr>
            <a:picLocks noChangeAspect="1" noChangeArrowheads="1"/>
          </p:cNvPicPr>
          <p:nvPr/>
        </p:nvPicPr>
        <p:blipFill>
          <a:blip r:embed="rId2" cstate="print"/>
          <a:srcRect/>
          <a:stretch>
            <a:fillRect/>
          </a:stretch>
        </p:blipFill>
        <p:spPr bwMode="auto">
          <a:xfrm>
            <a:off x="251520" y="184859"/>
            <a:ext cx="8496944" cy="618099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endParaRPr lang="en-US"/>
          </a:p>
        </p:txBody>
      </p:sp>
      <p:pic>
        <p:nvPicPr>
          <p:cNvPr id="54274" name="Picture 2"/>
          <p:cNvPicPr>
            <a:picLocks noChangeAspect="1" noChangeArrowheads="1"/>
          </p:cNvPicPr>
          <p:nvPr/>
        </p:nvPicPr>
        <p:blipFill>
          <a:blip r:embed="rId2" cstate="print"/>
          <a:srcRect/>
          <a:stretch>
            <a:fillRect/>
          </a:stretch>
        </p:blipFill>
        <p:spPr bwMode="auto">
          <a:xfrm>
            <a:off x="423328" y="260649"/>
            <a:ext cx="8297343"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Ką daryti, kad pamoka pasisektų?</a:t>
            </a:r>
            <a:endParaRPr lang="en-US" dirty="0"/>
          </a:p>
        </p:txBody>
      </p:sp>
      <p:sp>
        <p:nvSpPr>
          <p:cNvPr id="3" name="Содержимое 2"/>
          <p:cNvSpPr>
            <a:spLocks noGrp="1"/>
          </p:cNvSpPr>
          <p:nvPr>
            <p:ph sz="quarter" idx="1"/>
          </p:nvPr>
        </p:nvSpPr>
        <p:spPr/>
        <p:txBody>
          <a:bodyPr/>
          <a:lstStyle/>
          <a:p>
            <a:r>
              <a:rPr lang="lt-LT" dirty="0" smtClean="0"/>
              <a:t>Ką darau, kad mokinių pasiekimai gerėtų?</a:t>
            </a:r>
          </a:p>
          <a:p>
            <a:r>
              <a:rPr lang="lt-LT" dirty="0" smtClean="0"/>
              <a:t>Skatinu juos mąstyti..., nes anksčiau...</a:t>
            </a:r>
          </a:p>
          <a:p>
            <a:r>
              <a:rPr lang="lt-LT" dirty="0" smtClean="0"/>
              <a:t>Klydau manydama, kad mano mokymas skatina mokytis.</a:t>
            </a:r>
          </a:p>
          <a:p>
            <a:r>
              <a:rPr lang="lt-LT" dirty="0" smtClean="0"/>
              <a:t>Supratau, kad pamoka tai...</a:t>
            </a:r>
            <a:endParaRPr lang="en-US" dirty="0"/>
          </a:p>
        </p:txBody>
      </p:sp>
      <p:pic>
        <p:nvPicPr>
          <p:cNvPr id="5" name="Picture 2" descr="http://www.lo12.wroc.pl/userdata/kadra/130183114983.jpg"/>
          <p:cNvPicPr>
            <a:picLocks noChangeAspect="1" noChangeArrowheads="1"/>
          </p:cNvPicPr>
          <p:nvPr/>
        </p:nvPicPr>
        <p:blipFill>
          <a:blip r:embed="rId2" cstate="print"/>
          <a:srcRect/>
          <a:stretch>
            <a:fillRect/>
          </a:stretch>
        </p:blipFill>
        <p:spPr bwMode="auto">
          <a:xfrm>
            <a:off x="5076056" y="3049028"/>
            <a:ext cx="2390588" cy="34080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Pamoka tai...</a:t>
            </a:r>
            <a:endParaRPr lang="en-US" dirty="0"/>
          </a:p>
        </p:txBody>
      </p:sp>
      <p:sp>
        <p:nvSpPr>
          <p:cNvPr id="3" name="Содержимое 2"/>
          <p:cNvSpPr>
            <a:spLocks noGrp="1"/>
          </p:cNvSpPr>
          <p:nvPr>
            <p:ph sz="quarter" idx="1"/>
          </p:nvPr>
        </p:nvSpPr>
        <p:spPr/>
        <p:txBody>
          <a:bodyPr/>
          <a:lstStyle/>
          <a:p>
            <a:r>
              <a:rPr lang="lt-LT" dirty="0" smtClean="0"/>
              <a:t>Gerai apgalvotas veiksmų planas, kuris atspindi, kaip perprantama mokymosi programa</a:t>
            </a:r>
          </a:p>
          <a:p>
            <a:r>
              <a:rPr lang="lt-LT" dirty="0" smtClean="0"/>
              <a:t>mokinio gebėjimai, tai, ką mokiniui reikia dar sužinoti</a:t>
            </a:r>
          </a:p>
          <a:p>
            <a:r>
              <a:rPr lang="lt-LT" dirty="0" smtClean="0"/>
              <a:t>būdas, kaip mokinys ir mokytojas įvertina sėkmę</a:t>
            </a:r>
          </a:p>
          <a:p>
            <a:endParaRPr lang="en-US" dirty="0"/>
          </a:p>
        </p:txBody>
      </p:sp>
      <p:pic>
        <p:nvPicPr>
          <p:cNvPr id="5" name="Picture 2" descr="http://static.praszka.pl/download/12606/klasa.gif"/>
          <p:cNvPicPr>
            <a:picLocks noChangeAspect="1" noChangeArrowheads="1"/>
          </p:cNvPicPr>
          <p:nvPr/>
        </p:nvPicPr>
        <p:blipFill>
          <a:blip r:embed="rId2" cstate="print"/>
          <a:srcRect/>
          <a:stretch>
            <a:fillRect/>
          </a:stretch>
        </p:blipFill>
        <p:spPr bwMode="auto">
          <a:xfrm>
            <a:off x="2627784" y="4005064"/>
            <a:ext cx="3312368" cy="24458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Be to supratau...</a:t>
            </a:r>
            <a:endParaRPr lang="en-US" dirty="0"/>
          </a:p>
        </p:txBody>
      </p:sp>
      <p:sp>
        <p:nvSpPr>
          <p:cNvPr id="3" name="Содержимое 2"/>
          <p:cNvSpPr>
            <a:spLocks noGrp="1"/>
          </p:cNvSpPr>
          <p:nvPr>
            <p:ph sz="quarter" idx="1"/>
          </p:nvPr>
        </p:nvSpPr>
        <p:spPr/>
        <p:txBody>
          <a:bodyPr/>
          <a:lstStyle/>
          <a:p>
            <a:r>
              <a:rPr lang="lt-LT" dirty="0" smtClean="0"/>
              <a:t>Kad mokiniai nesusidomi tik iš smagumo.</a:t>
            </a:r>
          </a:p>
          <a:p>
            <a:r>
              <a:rPr lang="lt-LT" dirty="0" smtClean="0"/>
              <a:t>Susidomėjimas – tai daugiau nei malonumas.</a:t>
            </a:r>
          </a:p>
          <a:p>
            <a:r>
              <a:rPr lang="lt-LT" dirty="0" smtClean="0"/>
              <a:t>Iš malonumo vaikai kurį laiką įsitraukia, bet nebūtinai susidomi.</a:t>
            </a:r>
          </a:p>
          <a:p>
            <a:r>
              <a:rPr lang="lt-LT" dirty="0" smtClean="0"/>
              <a:t>Tikrai susidomi jie tada, kai įsitraukę į pamoką ima suvokti ką nors atrandantys ir nekantrauja atrasti.</a:t>
            </a:r>
            <a:endParaRPr lang="en-US" dirty="0"/>
          </a:p>
        </p:txBody>
      </p:sp>
      <p:pic>
        <p:nvPicPr>
          <p:cNvPr id="76804" name="Picture 4" descr="http://img.zabawkowemarzenia.pl/2015/06/wykrzyknik_rozowy.png"/>
          <p:cNvPicPr>
            <a:picLocks noChangeAspect="1" noChangeArrowheads="1"/>
          </p:cNvPicPr>
          <p:nvPr/>
        </p:nvPicPr>
        <p:blipFill>
          <a:blip r:embed="rId2" cstate="print"/>
          <a:srcRect/>
          <a:stretch>
            <a:fillRect/>
          </a:stretch>
        </p:blipFill>
        <p:spPr bwMode="auto">
          <a:xfrm>
            <a:off x="7524328" y="260648"/>
            <a:ext cx="1295400" cy="290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r>
              <a:rPr lang="lt-LT" dirty="0" smtClean="0"/>
              <a:t>Pastebėjau, kad apie pamokos sėkmę, mokinio sėkmę byloja kur kas daugiau dalykų ne vien tai, kad mokinys atliko užduotį.</a:t>
            </a:r>
          </a:p>
          <a:p>
            <a:r>
              <a:rPr lang="lt-LT" dirty="0" smtClean="0"/>
              <a:t>Geriausios pamokos – tos, per kurias matyti, kad mokiniai supranta pamoką, pokalbius apie ją ir tolesnes užduotis.</a:t>
            </a:r>
            <a:endParaRPr lang="en-US" dirty="0"/>
          </a:p>
        </p:txBody>
      </p:sp>
      <p:pic>
        <p:nvPicPr>
          <p:cNvPr id="4" name="Picture 2" descr="http://images.dlaprzedszkoli.eu/przedszkolesosnicowice/138784-stopka1.png"/>
          <p:cNvPicPr>
            <a:picLocks noChangeAspect="1" noChangeArrowheads="1"/>
          </p:cNvPicPr>
          <p:nvPr/>
        </p:nvPicPr>
        <p:blipFill>
          <a:blip r:embed="rId2" cstate="print"/>
          <a:srcRect/>
          <a:stretch>
            <a:fillRect/>
          </a:stretch>
        </p:blipFill>
        <p:spPr bwMode="auto">
          <a:xfrm>
            <a:off x="539552" y="4221088"/>
            <a:ext cx="7620000" cy="2276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Suprasti...</a:t>
            </a:r>
            <a:endParaRPr lang="en-US" dirty="0"/>
          </a:p>
        </p:txBody>
      </p:sp>
      <p:sp>
        <p:nvSpPr>
          <p:cNvPr id="3" name="Содержимое 2"/>
          <p:cNvSpPr>
            <a:spLocks noGrp="1"/>
          </p:cNvSpPr>
          <p:nvPr>
            <p:ph sz="quarter" idx="1"/>
          </p:nvPr>
        </p:nvSpPr>
        <p:spPr/>
        <p:txBody>
          <a:bodyPr>
            <a:normAutofit/>
          </a:bodyPr>
          <a:lstStyle/>
          <a:p>
            <a:r>
              <a:rPr lang="lt-LT" dirty="0" smtClean="0"/>
              <a:t>Vadinasi, išmokti, kaip ką nors padaryti ir tai pritaikyti kitose mokymosi srityse.</a:t>
            </a:r>
          </a:p>
          <a:p>
            <a:endParaRPr lang="lt-LT" dirty="0" smtClean="0"/>
          </a:p>
          <a:p>
            <a:r>
              <a:rPr lang="lt-LT" b="1" dirty="0" smtClean="0">
                <a:effectLst>
                  <a:outerShdw blurRad="38100" dist="38100" dir="2700000" algn="tl">
                    <a:srgbClr val="000000">
                      <a:alpha val="43137"/>
                    </a:srgbClr>
                  </a:outerShdw>
                </a:effectLst>
              </a:rPr>
              <a:t>Šiuolaikinės pamokos aspektas lavinant mokinio skaitymo įgūdžius.</a:t>
            </a:r>
            <a:endParaRPr lang="lt-LT" dirty="0" smtClean="0"/>
          </a:p>
          <a:p>
            <a:r>
              <a:rPr lang="lt-LT" dirty="0" smtClean="0"/>
              <a:t>Mokinio sėkmės istorija:</a:t>
            </a:r>
          </a:p>
          <a:p>
            <a:r>
              <a:rPr lang="lt-LT" dirty="0" smtClean="0"/>
              <a:t>Ignui buvo sunku perskaityti sudėtingus žodžius. Kai tik jis išvysdavo kokį nors nežinomą žodį, tučtuojau įsitempdavo ir mėgindavo ištarti pirmąją raidę. Garsą pakartodavo keletą kartų, paskui sustodavo ir imdavo tarti kitų raidžių garsus.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r>
              <a:rPr lang="lt-LT" dirty="0" smtClean="0"/>
              <a:t>Tekstas</a:t>
            </a:r>
          </a:p>
          <a:p>
            <a:r>
              <a:rPr lang="lt-LT" dirty="0" smtClean="0"/>
              <a:t>Katė ėjo ir </a:t>
            </a:r>
            <a:r>
              <a:rPr lang="lt-LT" dirty="0" err="1" smtClean="0"/>
              <a:t>miauksėjo</a:t>
            </a:r>
            <a:r>
              <a:rPr lang="lt-LT" dirty="0" smtClean="0"/>
              <a:t>.</a:t>
            </a:r>
          </a:p>
          <a:p>
            <a:r>
              <a:rPr lang="lt-LT" dirty="0" smtClean="0"/>
              <a:t>Skaitymas</a:t>
            </a:r>
          </a:p>
          <a:p>
            <a:r>
              <a:rPr lang="lt-LT" dirty="0" smtClean="0"/>
              <a:t>Katė ėjo ir m-m-m (pauzė), m-m-m (pauzė), m-m-i-a-a-a... Nežinau.</a:t>
            </a:r>
          </a:p>
          <a:p>
            <a:r>
              <a:rPr lang="lt-LT" dirty="0" smtClean="0"/>
              <a:t>Stebėdama Igno skaitymą, suvokiau, kad skaitydamas žodžius jis naudojasi tik vienu informacijos elementu – paskiromis žodžio raidėmis.</a:t>
            </a:r>
          </a:p>
          <a:p>
            <a:endParaRPr lang="en-US" dirty="0"/>
          </a:p>
        </p:txBody>
      </p:sp>
      <p:pic>
        <p:nvPicPr>
          <p:cNvPr id="4" name="Picture 2" descr="http://www.bazgroszyt.pl/blog/wp-content/uploads/2012/09/ilu-na-bloga6.jpg"/>
          <p:cNvPicPr>
            <a:picLocks noChangeAspect="1" noChangeArrowheads="1"/>
          </p:cNvPicPr>
          <p:nvPr/>
        </p:nvPicPr>
        <p:blipFill>
          <a:blip r:embed="rId2" cstate="print"/>
          <a:srcRect/>
          <a:stretch>
            <a:fillRect/>
          </a:stretch>
        </p:blipFill>
        <p:spPr bwMode="auto">
          <a:xfrm>
            <a:off x="5940152" y="548680"/>
            <a:ext cx="2789164" cy="217181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pPr>
              <a:buNone/>
            </a:pPr>
            <a:r>
              <a:rPr lang="lt-LT" b="1" dirty="0" smtClean="0"/>
              <a:t>	Mokslas nebuvo ir niekuomet nebus užbaigta knyga. Kiekvienas svarbus laimėjimas iškelia naujų klausimų, o visokia raida ilgainiui susiduria su naujais, kaskart didesniais sunkumais.  </a:t>
            </a:r>
          </a:p>
          <a:p>
            <a:pPr>
              <a:buNone/>
            </a:pPr>
            <a:r>
              <a:rPr lang="lt-LT" b="1" i="1" dirty="0" smtClean="0"/>
              <a:t>				(Fizikas </a:t>
            </a:r>
            <a:r>
              <a:rPr lang="lt-LT" b="1" i="1" dirty="0" err="1" smtClean="0"/>
              <a:t>Albert</a:t>
            </a:r>
            <a:r>
              <a:rPr lang="lt-LT" b="1" i="1" dirty="0" smtClean="0"/>
              <a:t> </a:t>
            </a:r>
            <a:r>
              <a:rPr lang="lt-LT" b="1" i="1" dirty="0" err="1" smtClean="0"/>
              <a:t>Einstein</a:t>
            </a:r>
            <a:r>
              <a:rPr lang="lt-LT" b="1" i="1" dirty="0" smtClean="0"/>
              <a:t>)</a:t>
            </a:r>
            <a:endParaRPr lang="lt-LT" b="1" dirty="0" smtClean="0"/>
          </a:p>
          <a:p>
            <a:endParaRPr lang="en-US" dirty="0"/>
          </a:p>
        </p:txBody>
      </p:sp>
      <p:pic>
        <p:nvPicPr>
          <p:cNvPr id="64514" name="Picture 2" descr="http://www.designboom.com/wp-content/uploads/2016/02/cfd52634335649.56cdf6d1a11f1.gif"/>
          <p:cNvPicPr>
            <a:picLocks noChangeAspect="1" noChangeArrowheads="1" noCrop="1"/>
          </p:cNvPicPr>
          <p:nvPr/>
        </p:nvPicPr>
        <p:blipFill>
          <a:blip r:embed="rId2" cstate="print"/>
          <a:srcRect/>
          <a:stretch>
            <a:fillRect/>
          </a:stretch>
        </p:blipFill>
        <p:spPr bwMode="auto">
          <a:xfrm>
            <a:off x="1043608" y="4077072"/>
            <a:ext cx="5362228" cy="2347610"/>
          </a:xfrm>
          <a:prstGeom prst="rect">
            <a:avLst/>
          </a:prstGeom>
          <a:noFill/>
        </p:spPr>
      </p:pic>
      <p:pic>
        <p:nvPicPr>
          <p:cNvPr id="64516" name="Picture 4" descr="http://www.dlcostumes.com/images/einstein.gif"/>
          <p:cNvPicPr>
            <a:picLocks noChangeAspect="1" noChangeArrowheads="1"/>
          </p:cNvPicPr>
          <p:nvPr/>
        </p:nvPicPr>
        <p:blipFill>
          <a:blip r:embed="rId3" cstate="print"/>
          <a:srcRect/>
          <a:stretch>
            <a:fillRect/>
          </a:stretch>
        </p:blipFill>
        <p:spPr bwMode="auto">
          <a:xfrm>
            <a:off x="7020272" y="476672"/>
            <a:ext cx="1876425" cy="381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r>
              <a:rPr lang="lt-LT" dirty="0" smtClean="0"/>
              <a:t>Planuodama kitą pamoką apsvarsčiau Igno mokymąsi ir šiuos klausimus:</a:t>
            </a:r>
          </a:p>
          <a:p>
            <a:r>
              <a:rPr lang="lt-LT" dirty="0" smtClean="0"/>
              <a:t>Ką Ignas išmano apie sudėtingų žodžių skaitymą? – Ištarti atskiras raides.</a:t>
            </a:r>
          </a:p>
          <a:p>
            <a:r>
              <a:rPr lang="lt-LT" dirty="0" smtClean="0"/>
              <a:t>Ką Ignui dar reikėtų išmokti? – Daugiau žodžių skaitymo būdų.</a:t>
            </a:r>
          </a:p>
          <a:p>
            <a:r>
              <a:rPr lang="lt-LT" dirty="0" smtClean="0"/>
              <a:t>Kaip įvertinsime sėkmę? – Ignas parodys, kad moka daugiau skaitymo būdų.</a:t>
            </a:r>
            <a:endParaRPr lang="en-US" dirty="0"/>
          </a:p>
        </p:txBody>
      </p:sp>
      <p:pic>
        <p:nvPicPr>
          <p:cNvPr id="72706" name="Picture 2" descr="http://www.purplepoets.com/girlbook.jpg"/>
          <p:cNvPicPr>
            <a:picLocks noChangeAspect="1" noChangeArrowheads="1"/>
          </p:cNvPicPr>
          <p:nvPr/>
        </p:nvPicPr>
        <p:blipFill>
          <a:blip r:embed="rId2" cstate="print"/>
          <a:srcRect/>
          <a:stretch>
            <a:fillRect/>
          </a:stretch>
        </p:blipFill>
        <p:spPr bwMode="auto">
          <a:xfrm>
            <a:off x="7113061" y="260648"/>
            <a:ext cx="1728367" cy="22322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Štai mudviejų su Ignu pokalbis</a:t>
            </a:r>
            <a:endParaRPr lang="en-US" dirty="0"/>
          </a:p>
        </p:txBody>
      </p:sp>
      <p:sp>
        <p:nvSpPr>
          <p:cNvPr id="3" name="Содержимое 2"/>
          <p:cNvSpPr>
            <a:spLocks noGrp="1"/>
          </p:cNvSpPr>
          <p:nvPr>
            <p:ph sz="quarter" idx="1"/>
          </p:nvPr>
        </p:nvSpPr>
        <p:spPr/>
        <p:txBody>
          <a:bodyPr>
            <a:normAutofit fontScale="85000" lnSpcReduction="20000"/>
          </a:bodyPr>
          <a:lstStyle/>
          <a:p>
            <a:r>
              <a:rPr lang="lt-LT" dirty="0" smtClean="0"/>
              <a:t>Aš: Ignai, kaip skaitai šį sudėtingą žodį?</a:t>
            </a:r>
          </a:p>
          <a:p>
            <a:r>
              <a:rPr lang="lt-LT" dirty="0" smtClean="0"/>
              <a:t>Ignas: Ištariu raidžių garsus?</a:t>
            </a:r>
          </a:p>
          <a:p>
            <a:r>
              <a:rPr lang="lt-LT" dirty="0" smtClean="0"/>
              <a:t>Aš: Ar tai padeda?</a:t>
            </a:r>
          </a:p>
          <a:p>
            <a:r>
              <a:rPr lang="lt-LT" dirty="0" smtClean="0"/>
              <a:t>Ignas: Ne, žodžio nesuprantu.</a:t>
            </a:r>
          </a:p>
          <a:p>
            <a:r>
              <a:rPr lang="lt-LT" dirty="0" smtClean="0"/>
              <a:t>Aš: Taigi žinai, kaip ištarti raides, bet gali pamėginti ir štai ką. Pažvelk į žodį ir pamąstyk, ar matai kokią žodžio dalį, kurią jau moki perskaityti.</a:t>
            </a:r>
          </a:p>
          <a:p>
            <a:r>
              <a:rPr lang="lt-LT" dirty="0" smtClean="0"/>
              <a:t>Ignas tyli.</a:t>
            </a:r>
          </a:p>
          <a:p>
            <a:r>
              <a:rPr lang="lt-LT" dirty="0" smtClean="0"/>
              <a:t>Aš: Žiūrėk. Uždengiau “k” ir parodžiau likusias žodžio dalis “miau” ir “sėjo”.</a:t>
            </a:r>
          </a:p>
          <a:p>
            <a:r>
              <a:rPr lang="lt-LT" dirty="0" smtClean="0"/>
              <a:t>Ignas: Čia “miau” ir “sėjo”.</a:t>
            </a:r>
          </a:p>
          <a:p>
            <a:r>
              <a:rPr lang="lt-LT" dirty="0" smtClean="0"/>
              <a:t>Aš: Taip. Moki “miau”, “k” ir “sėjo”. Ar gali juos sudėti?</a:t>
            </a:r>
          </a:p>
          <a:p>
            <a:r>
              <a:rPr lang="lt-LT" dirty="0" smtClean="0"/>
              <a:t>Ignas: Miau... K, miau... K, miauk... Sėjo, </a:t>
            </a:r>
            <a:r>
              <a:rPr lang="lt-LT" dirty="0" err="1" smtClean="0"/>
              <a:t>miauksėjo</a:t>
            </a:r>
            <a:r>
              <a:rPr lang="lt-LT" dirty="0" smtClean="0"/>
              <a:t>. </a:t>
            </a:r>
            <a:r>
              <a:rPr lang="lt-LT" dirty="0" err="1" smtClean="0"/>
              <a:t>Miauksėjo</a:t>
            </a:r>
            <a:r>
              <a:rPr lang="lt-LT" dirty="0" smtClean="0"/>
              <a:t>? Ar parašyta </a:t>
            </a:r>
            <a:r>
              <a:rPr lang="lt-LT" dirty="0" err="1" smtClean="0"/>
              <a:t>miauksėjo</a:t>
            </a:r>
            <a:r>
              <a:rPr lang="lt-LT" dirty="0" smtClean="0"/>
              <a:t>?</a:t>
            </a:r>
          </a:p>
          <a:p>
            <a:r>
              <a:rPr lang="lt-LT" dirty="0" smtClean="0"/>
              <a:t>Aš: Patikrink. Ar su šiuo žodžiu sakinys prasmingas?</a:t>
            </a:r>
          </a:p>
          <a:p>
            <a:r>
              <a:rPr lang="lt-LT" dirty="0" smtClean="0"/>
              <a:t>Ignas: “Katė ėjo ir </a:t>
            </a:r>
            <a:r>
              <a:rPr lang="lt-LT" dirty="0" err="1" smtClean="0"/>
              <a:t>miauksėjo</a:t>
            </a:r>
            <a:r>
              <a:rPr lang="lt-LT" dirty="0" smtClean="0"/>
              <a:t>”. </a:t>
            </a:r>
            <a:r>
              <a:rPr lang="lt-LT" dirty="0" err="1" smtClean="0"/>
              <a:t>Miauksėjo</a:t>
            </a:r>
            <a:r>
              <a:rPr lang="lt-LT" dirty="0" smtClean="0"/>
              <a:t>. Taip</a:t>
            </a:r>
            <a:r>
              <a:rPr lang="en-US" dirty="0" smtClean="0"/>
              <a:t>!</a:t>
            </a:r>
            <a:endParaRPr lang="lt-LT" dirty="0" smtClean="0"/>
          </a:p>
        </p:txBody>
      </p:sp>
      <p:pic>
        <p:nvPicPr>
          <p:cNvPr id="71682" name="Picture 2" descr="http://www.eioba.pl/files/user456/friend.gif"/>
          <p:cNvPicPr>
            <a:picLocks noChangeAspect="1" noChangeArrowheads="1"/>
          </p:cNvPicPr>
          <p:nvPr/>
        </p:nvPicPr>
        <p:blipFill>
          <a:blip r:embed="rId2" cstate="print"/>
          <a:srcRect/>
          <a:stretch>
            <a:fillRect/>
          </a:stretch>
        </p:blipFill>
        <p:spPr bwMode="auto">
          <a:xfrm>
            <a:off x="6772275" y="0"/>
            <a:ext cx="2371725" cy="23241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lt-LT" sz="2400" dirty="0" smtClean="0"/>
              <a:t>Šiuolaikinės pamokos aspektas integruojant matematikos ir lietuvių k. pamoką.</a:t>
            </a:r>
            <a:endParaRPr lang="en-US" sz="2400" dirty="0"/>
          </a:p>
        </p:txBody>
      </p:sp>
      <p:sp>
        <p:nvSpPr>
          <p:cNvPr id="3" name="Содержимое 2"/>
          <p:cNvSpPr>
            <a:spLocks noGrp="1"/>
          </p:cNvSpPr>
          <p:nvPr>
            <p:ph sz="quarter" idx="1"/>
          </p:nvPr>
        </p:nvSpPr>
        <p:spPr/>
        <p:txBody>
          <a:bodyPr/>
          <a:lstStyle/>
          <a:p>
            <a:r>
              <a:rPr lang="lt-LT" dirty="0" smtClean="0"/>
              <a:t>Veikla, kai norima, kad mokiniai suvoktų skaičių 10.</a:t>
            </a:r>
          </a:p>
          <a:p>
            <a:r>
              <a:rPr lang="lt-LT" dirty="0" smtClean="0"/>
              <a:t>Užduotis: Kuri naują išmanųjį telefoną. Sugalvok 10 pavadinimų telefono modeliams pavadinti.</a:t>
            </a:r>
          </a:p>
          <a:p>
            <a:r>
              <a:rPr lang="lt-LT" dirty="0" smtClean="0"/>
              <a:t>Pagaminai ledus pagal dar niekam nežinomą receptą. Sugalvok 10 ledų pavadinimų ir išrink 5, kurie labiausiai tiks ledų pavadinimams.</a:t>
            </a:r>
          </a:p>
          <a:p>
            <a:r>
              <a:rPr lang="lt-LT" dirty="0" smtClean="0"/>
              <a:t>Tavo mama planuoja atidaryti gėlių saloną. Sugalvok 10 pavadinimų, sukurk 1 logotipą ir jį pristatyk klasės draugams.</a:t>
            </a:r>
          </a:p>
        </p:txBody>
      </p:sp>
      <p:pic>
        <p:nvPicPr>
          <p:cNvPr id="70658" name="Picture 2" descr="http://przedszkole412.waw.pl/sites/default/files/images/MatematykaDziecieca.gif"/>
          <p:cNvPicPr>
            <a:picLocks noChangeAspect="1" noChangeArrowheads="1"/>
          </p:cNvPicPr>
          <p:nvPr/>
        </p:nvPicPr>
        <p:blipFill>
          <a:blip r:embed="rId2" cstate="print"/>
          <a:srcRect/>
          <a:stretch>
            <a:fillRect/>
          </a:stretch>
        </p:blipFill>
        <p:spPr bwMode="auto">
          <a:xfrm>
            <a:off x="6156176" y="5445224"/>
            <a:ext cx="1510529" cy="981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Šiuolaikinės pamokos aspektas – kūrybiškas mąstymas</a:t>
            </a:r>
            <a:endParaRPr lang="en-US" dirty="0"/>
          </a:p>
        </p:txBody>
      </p:sp>
      <p:sp>
        <p:nvSpPr>
          <p:cNvPr id="3" name="Содержимое 2"/>
          <p:cNvSpPr>
            <a:spLocks noGrp="1"/>
          </p:cNvSpPr>
          <p:nvPr>
            <p:ph sz="quarter" idx="1"/>
          </p:nvPr>
        </p:nvSpPr>
        <p:spPr/>
        <p:txBody>
          <a:bodyPr/>
          <a:lstStyle/>
          <a:p>
            <a:r>
              <a:rPr lang="lt-LT" dirty="0" smtClean="0"/>
              <a:t>Kaip jį lavinti?</a:t>
            </a:r>
          </a:p>
          <a:p>
            <a:r>
              <a:rPr lang="lt-LT" dirty="0" smtClean="0"/>
              <a:t>Kaip sudaryti užduotis, kad jos skatintų kūrybišką mąstymą?</a:t>
            </a:r>
          </a:p>
          <a:p>
            <a:r>
              <a:rPr lang="lt-LT" dirty="0" smtClean="0"/>
              <a:t>Kam to reikia?</a:t>
            </a:r>
          </a:p>
          <a:p>
            <a:endParaRPr lang="lt-LT" dirty="0" smtClean="0"/>
          </a:p>
          <a:p>
            <a:r>
              <a:rPr lang="lt-LT" dirty="0" smtClean="0"/>
              <a:t>Pvz. iš gyvenimo. Mokinys, kuris jau yra baigęs mokykla yra smulkus verslininkas – pardavinėja informacines lenteles su užrašais pvz. Geras šuo, bet turi silpnus nervus. Nebijos, šuo nieko nedaro... Užeik, man pietų pertrauka. </a:t>
            </a:r>
          </a:p>
          <a:p>
            <a:pPr>
              <a:buNone/>
            </a:pPr>
            <a:r>
              <a:rPr lang="lt-LT" dirty="0" smtClean="0"/>
              <a:t>Prieš 8 metus savo užsiėmimų metu...</a:t>
            </a:r>
            <a:endParaRPr lang="en-US" dirty="0"/>
          </a:p>
        </p:txBody>
      </p:sp>
      <p:pic>
        <p:nvPicPr>
          <p:cNvPr id="67586" name="Picture 2" descr="http://www.spbolechowice.zabierzow.org.pl/upload/images/abc.gif"/>
          <p:cNvPicPr>
            <a:picLocks noChangeAspect="1" noChangeArrowheads="1"/>
          </p:cNvPicPr>
          <p:nvPr/>
        </p:nvPicPr>
        <p:blipFill>
          <a:blip r:embed="rId2" cstate="print"/>
          <a:srcRect/>
          <a:stretch>
            <a:fillRect/>
          </a:stretch>
        </p:blipFill>
        <p:spPr bwMode="auto">
          <a:xfrm>
            <a:off x="7092280" y="980728"/>
            <a:ext cx="2051720" cy="1539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Užduotis</a:t>
            </a:r>
            <a:endParaRPr lang="en-US" dirty="0"/>
          </a:p>
        </p:txBody>
      </p:sp>
      <p:sp>
        <p:nvSpPr>
          <p:cNvPr id="3" name="Содержимое 2"/>
          <p:cNvSpPr>
            <a:spLocks noGrp="1"/>
          </p:cNvSpPr>
          <p:nvPr>
            <p:ph sz="quarter" idx="1"/>
          </p:nvPr>
        </p:nvSpPr>
        <p:spPr/>
        <p:txBody>
          <a:bodyPr/>
          <a:lstStyle/>
          <a:p>
            <a:r>
              <a:rPr lang="lt-LT" dirty="0" smtClean="0"/>
              <a:t>Ką galima būtų pakeisti ir pagerinti automobilyje, kad jis būtų patogesnis moterims?</a:t>
            </a:r>
          </a:p>
          <a:p>
            <a:r>
              <a:rPr lang="lt-LT" dirty="0" smtClean="0"/>
              <a:t>Ką galima būtų pakeisti arba pagerinti kepant pyragą, kad šis darbas būtų labiau prieinamas vyrams?</a:t>
            </a:r>
          </a:p>
          <a:p>
            <a:r>
              <a:rPr lang="lt-LT" dirty="0" smtClean="0"/>
              <a:t>Ką galima būtų pakeisti arba pagerinti/patobulinti skaitmeniniame fotoaparate, kad jis būtų patogesnis garbaus amžiaus žmonėms?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9 šiuolaikinės pamokos aspektai</a:t>
            </a:r>
            <a:endParaRPr lang="en-US" dirty="0"/>
          </a:p>
        </p:txBody>
      </p:sp>
      <p:sp>
        <p:nvSpPr>
          <p:cNvPr id="3" name="Содержимое 2"/>
          <p:cNvSpPr>
            <a:spLocks noGrp="1"/>
          </p:cNvSpPr>
          <p:nvPr>
            <p:ph sz="quarter" idx="1"/>
          </p:nvPr>
        </p:nvSpPr>
        <p:spPr/>
        <p:txBody>
          <a:bodyPr>
            <a:normAutofit/>
          </a:bodyPr>
          <a:lstStyle/>
          <a:p>
            <a:r>
              <a:rPr lang="lt-LT" dirty="0" smtClean="0"/>
              <a:t>Standartizuoti testai, jų analizė</a:t>
            </a:r>
          </a:p>
          <a:p>
            <a:r>
              <a:rPr lang="lt-LT" dirty="0" smtClean="0"/>
              <a:t>Įsivertinimas</a:t>
            </a:r>
          </a:p>
          <a:p>
            <a:r>
              <a:rPr lang="lt-LT" dirty="0" smtClean="0"/>
              <a:t>Individualios mokinio pažangos matavimas</a:t>
            </a:r>
          </a:p>
          <a:p>
            <a:r>
              <a:rPr lang="lt-LT" dirty="0" smtClean="0"/>
              <a:t>Mokėjimas pastebėti</a:t>
            </a:r>
          </a:p>
          <a:p>
            <a:r>
              <a:rPr lang="lt-LT" dirty="0" smtClean="0"/>
              <a:t>Mokinio kaip asmenybę ir jo gebėjimų pažinimas</a:t>
            </a:r>
          </a:p>
          <a:p>
            <a:r>
              <a:rPr lang="lt-LT" dirty="0" smtClean="0"/>
              <a:t>Mąstymo skatinimas</a:t>
            </a:r>
          </a:p>
          <a:p>
            <a:r>
              <a:rPr lang="lt-LT" dirty="0" smtClean="0"/>
              <a:t>Kūrybiškumo skatinimas</a:t>
            </a:r>
          </a:p>
          <a:p>
            <a:r>
              <a:rPr lang="lt-LT" dirty="0" smtClean="0"/>
              <a:t>Ryšys su gyvenimu</a:t>
            </a:r>
          </a:p>
          <a:p>
            <a:r>
              <a:rPr lang="lt-LT" dirty="0" smtClean="0"/>
              <a:t>Refleksija: Aš supratau, kad... Noriu pasiūlyti... Aš galiu...</a:t>
            </a:r>
          </a:p>
          <a:p>
            <a:endParaRPr lang="lt-LT" dirty="0" smtClean="0"/>
          </a:p>
          <a:p>
            <a:endParaRPr lang="lt-LT" dirty="0" smtClean="0"/>
          </a:p>
          <a:p>
            <a:endParaRPr lang="lt-LT" dirty="0" smtClean="0"/>
          </a:p>
          <a:p>
            <a:endParaRPr lang="en-US" dirty="0"/>
          </a:p>
        </p:txBody>
      </p:sp>
      <p:pic>
        <p:nvPicPr>
          <p:cNvPr id="66562" name="Picture 2" descr="http://www.gim-tegoborze.iap.pl/pliki/wiedza.gif"/>
          <p:cNvPicPr>
            <a:picLocks noChangeAspect="1" noChangeArrowheads="1"/>
          </p:cNvPicPr>
          <p:nvPr/>
        </p:nvPicPr>
        <p:blipFill>
          <a:blip r:embed="rId2" cstate="print"/>
          <a:srcRect/>
          <a:stretch>
            <a:fillRect/>
          </a:stretch>
        </p:blipFill>
        <p:spPr bwMode="auto">
          <a:xfrm>
            <a:off x="7380312" y="260648"/>
            <a:ext cx="1400175" cy="277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sz="quarter" idx="1"/>
          </p:nvPr>
        </p:nvSpPr>
        <p:spPr/>
        <p:txBody>
          <a:bodyPr/>
          <a:lstStyle/>
          <a:p>
            <a:pPr>
              <a:buNone/>
            </a:pPr>
            <a:r>
              <a:rPr lang="lt-LT" dirty="0" smtClean="0"/>
              <a:t>Tebūna kasdienybė panaši į duoną,</a:t>
            </a:r>
          </a:p>
          <a:p>
            <a:pPr>
              <a:buNone/>
            </a:pPr>
            <a:r>
              <a:rPr lang="lt-LT" dirty="0" smtClean="0"/>
              <a:t>Soti ir pilnavertė su kvapnia pluta.</a:t>
            </a:r>
          </a:p>
          <a:p>
            <a:pPr>
              <a:buNone/>
            </a:pPr>
            <a:r>
              <a:rPr lang="lt-LT" dirty="0" smtClean="0"/>
              <a:t>Dosniai dalink žinių aruodą,</a:t>
            </a:r>
          </a:p>
          <a:p>
            <a:pPr>
              <a:buNone/>
            </a:pPr>
            <a:r>
              <a:rPr lang="lt-LT" dirty="0" smtClean="0"/>
              <a:t>Kurį pasės tavo globojama karta</a:t>
            </a:r>
          </a:p>
          <a:p>
            <a:pPr>
              <a:buNone/>
            </a:pPr>
            <a:r>
              <a:rPr lang="lt-LT" dirty="0" smtClean="0"/>
              <a:t>O kai, pavargęs nuo nedėkingumo,</a:t>
            </a:r>
          </a:p>
          <a:p>
            <a:pPr>
              <a:buNone/>
            </a:pPr>
            <a:r>
              <a:rPr lang="lt-LT" dirty="0" smtClean="0"/>
              <a:t>Norėsi viską mesti, prisimink žodžius:</a:t>
            </a:r>
          </a:p>
          <a:p>
            <a:pPr>
              <a:buNone/>
            </a:pPr>
            <a:r>
              <a:rPr lang="lt-LT" dirty="0" smtClean="0"/>
              <a:t>Dėl tikslo daug turi iškęsti sunkumų,</a:t>
            </a:r>
          </a:p>
          <a:p>
            <a:pPr>
              <a:buNone/>
            </a:pPr>
            <a:r>
              <a:rPr lang="lt-LT" dirty="0" smtClean="0"/>
              <a:t>O tavo tikslas – augantis žmogus...</a:t>
            </a:r>
            <a:endParaRPr lang="en-US" dirty="0"/>
          </a:p>
        </p:txBody>
      </p:sp>
      <p:pic>
        <p:nvPicPr>
          <p:cNvPr id="65538" name="Picture 2" descr="http://www.spparsecko.republika.pl/gif/dzieci.gif"/>
          <p:cNvPicPr>
            <a:picLocks noChangeAspect="1" noChangeArrowheads="1" noCrop="1"/>
          </p:cNvPicPr>
          <p:nvPr/>
        </p:nvPicPr>
        <p:blipFill>
          <a:blip r:embed="rId2" cstate="print"/>
          <a:srcRect/>
          <a:stretch>
            <a:fillRect/>
          </a:stretch>
        </p:blipFill>
        <p:spPr bwMode="auto">
          <a:xfrm>
            <a:off x="5644411" y="188640"/>
            <a:ext cx="3499589" cy="19442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Pasaulis perspėja apie ...</a:t>
            </a:r>
            <a:endParaRPr lang="en-US" dirty="0"/>
          </a:p>
        </p:txBody>
      </p:sp>
      <p:sp>
        <p:nvSpPr>
          <p:cNvPr id="3" name="Содержимое 2"/>
          <p:cNvSpPr>
            <a:spLocks noGrp="1"/>
          </p:cNvSpPr>
          <p:nvPr>
            <p:ph sz="quarter" idx="1"/>
          </p:nvPr>
        </p:nvSpPr>
        <p:spPr/>
        <p:txBody>
          <a:bodyPr/>
          <a:lstStyle/>
          <a:p>
            <a:r>
              <a:rPr lang="lt-LT" dirty="0" smtClean="0"/>
              <a:t>Z kartą</a:t>
            </a:r>
          </a:p>
          <a:p>
            <a:r>
              <a:rPr lang="lt-LT" dirty="0" smtClean="0"/>
              <a:t>Alfa kartą</a:t>
            </a:r>
            <a:endParaRPr lang="en-US" dirty="0"/>
          </a:p>
        </p:txBody>
      </p:sp>
      <p:pic>
        <p:nvPicPr>
          <p:cNvPr id="1028" name="Picture 4" descr="http://szkola.lomna.pl/wp-content/uploads/2014/11/rada_pedagogiczna.gif"/>
          <p:cNvPicPr>
            <a:picLocks noChangeAspect="1" noChangeArrowheads="1"/>
          </p:cNvPicPr>
          <p:nvPr/>
        </p:nvPicPr>
        <p:blipFill>
          <a:blip r:embed="rId2" cstate="print"/>
          <a:srcRect/>
          <a:stretch>
            <a:fillRect/>
          </a:stretch>
        </p:blipFill>
        <p:spPr bwMode="auto">
          <a:xfrm>
            <a:off x="1403648" y="2636912"/>
            <a:ext cx="6151189" cy="32403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Pamąstymui...</a:t>
            </a:r>
            <a:endParaRPr lang="en-US" dirty="0"/>
          </a:p>
        </p:txBody>
      </p:sp>
      <p:sp>
        <p:nvSpPr>
          <p:cNvPr id="3" name="Содержимое 2"/>
          <p:cNvSpPr>
            <a:spLocks noGrp="1"/>
          </p:cNvSpPr>
          <p:nvPr>
            <p:ph sz="quarter" idx="1"/>
          </p:nvPr>
        </p:nvSpPr>
        <p:spPr/>
        <p:txBody>
          <a:bodyPr/>
          <a:lstStyle/>
          <a:p>
            <a:r>
              <a:rPr lang="lt-LT" dirty="0" smtClean="0"/>
              <a:t>Kas būtų, jeigu nebūtų X, Y ir Z kartos mokinių?</a:t>
            </a:r>
          </a:p>
          <a:p>
            <a:r>
              <a:rPr lang="lt-LT" dirty="0" smtClean="0"/>
              <a:t>Kas būtų, jeigu nebūtų IKT?</a:t>
            </a:r>
          </a:p>
          <a:p>
            <a:r>
              <a:rPr lang="lt-LT" dirty="0" smtClean="0"/>
              <a:t>Kas būtų, jeigu nereikėtų mokytis?</a:t>
            </a:r>
          </a:p>
          <a:p>
            <a:r>
              <a:rPr lang="lt-LT" dirty="0" smtClean="0"/>
              <a:t>Kas būtų, jeigu nedalyvautum forume?</a:t>
            </a:r>
          </a:p>
          <a:p>
            <a:endParaRPr lang="lt-LT" dirty="0" smtClean="0"/>
          </a:p>
          <a:p>
            <a:r>
              <a:rPr lang="lt-LT" dirty="0" smtClean="0"/>
              <a:t>Šie klausimai paskatino...</a:t>
            </a:r>
          </a:p>
          <a:p>
            <a:r>
              <a:rPr lang="lt-LT" dirty="0" smtClean="0"/>
              <a:t>Man padėjo...</a:t>
            </a:r>
          </a:p>
          <a:p>
            <a:r>
              <a:rPr lang="lt-LT" dirty="0" smtClean="0"/>
              <a:t>Aš supratau...</a:t>
            </a:r>
          </a:p>
          <a:p>
            <a:r>
              <a:rPr lang="lt-LT" dirty="0" smtClean="0"/>
              <a:t>Noriu pasiūlyti...</a:t>
            </a:r>
          </a:p>
          <a:p>
            <a:endParaRPr lang="en-US" dirty="0"/>
          </a:p>
        </p:txBody>
      </p:sp>
      <p:pic>
        <p:nvPicPr>
          <p:cNvPr id="68610" name="Picture 2" descr="http://www.static.byczyna.pl/download/16649/dzieci222.gif"/>
          <p:cNvPicPr>
            <a:picLocks noChangeAspect="1" noChangeArrowheads="1"/>
          </p:cNvPicPr>
          <p:nvPr/>
        </p:nvPicPr>
        <p:blipFill>
          <a:blip r:embed="rId2" cstate="print"/>
          <a:srcRect/>
          <a:stretch>
            <a:fillRect/>
          </a:stretch>
        </p:blipFill>
        <p:spPr bwMode="auto">
          <a:xfrm rot="20375069">
            <a:off x="4703417" y="3514279"/>
            <a:ext cx="4095750" cy="2714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O mokinių pasiekimai...</a:t>
            </a:r>
            <a:endParaRPr lang="en-US" dirty="0"/>
          </a:p>
        </p:txBody>
      </p:sp>
      <p:sp>
        <p:nvSpPr>
          <p:cNvPr id="3" name="Содержимое 2"/>
          <p:cNvSpPr>
            <a:spLocks noGrp="1"/>
          </p:cNvSpPr>
          <p:nvPr>
            <p:ph sz="quarter" idx="1"/>
          </p:nvPr>
        </p:nvSpPr>
        <p:spPr/>
        <p:txBody>
          <a:bodyPr/>
          <a:lstStyle/>
          <a:p>
            <a:r>
              <a:rPr lang="lt-LT" dirty="0" smtClean="0"/>
              <a:t>Prastėja...</a:t>
            </a:r>
          </a:p>
          <a:p>
            <a:r>
              <a:rPr lang="lt-LT" dirty="0" smtClean="0"/>
              <a:t>Kodėl?</a:t>
            </a:r>
          </a:p>
          <a:p>
            <a:r>
              <a:rPr lang="lt-LT" dirty="0" smtClean="0"/>
              <a:t>Ar kaltos IKT?</a:t>
            </a:r>
          </a:p>
          <a:p>
            <a:r>
              <a:rPr lang="lt-LT" dirty="0" smtClean="0"/>
              <a:t>Pamokos metodai ir būdai neveiksmingi?</a:t>
            </a:r>
          </a:p>
          <a:p>
            <a:r>
              <a:rPr lang="lt-LT" dirty="0" smtClean="0"/>
              <a:t>Aplinka?</a:t>
            </a:r>
          </a:p>
          <a:p>
            <a:r>
              <a:rPr lang="lt-LT" dirty="0" smtClean="0"/>
              <a:t>Mokymas?</a:t>
            </a:r>
          </a:p>
          <a:p>
            <a:r>
              <a:rPr lang="lt-LT" dirty="0" smtClean="0"/>
              <a:t>Nemokėjimas mokytis?</a:t>
            </a:r>
          </a:p>
          <a:p>
            <a:r>
              <a:rPr lang="lt-LT" dirty="0" smtClean="0"/>
              <a:t>Vertinimo sistema?</a:t>
            </a:r>
          </a:p>
          <a:p>
            <a:r>
              <a:rPr lang="lt-LT" dirty="0" smtClean="0"/>
              <a:t>Motyvacijos stoka?</a:t>
            </a:r>
          </a:p>
          <a:p>
            <a:pPr>
              <a:buNone/>
            </a:pPr>
            <a:endParaRPr lang="lt-LT" dirty="0" smtClean="0"/>
          </a:p>
        </p:txBody>
      </p:sp>
      <p:pic>
        <p:nvPicPr>
          <p:cNvPr id="62466" name="Picture 2" descr="http://tanisklepmedyczny.pl/images/znak%20zapytania.png"/>
          <p:cNvPicPr>
            <a:picLocks noChangeAspect="1" noChangeArrowheads="1"/>
          </p:cNvPicPr>
          <p:nvPr/>
        </p:nvPicPr>
        <p:blipFill>
          <a:blip r:embed="rId2" cstate="print"/>
          <a:srcRect/>
          <a:stretch>
            <a:fillRect/>
          </a:stretch>
        </p:blipFill>
        <p:spPr bwMode="auto">
          <a:xfrm>
            <a:off x="6084168" y="1556792"/>
            <a:ext cx="2857500" cy="3571875"/>
          </a:xfrm>
          <a:prstGeom prst="rect">
            <a:avLst/>
          </a:prstGeom>
          <a:noFill/>
        </p:spPr>
      </p:pic>
      <p:pic>
        <p:nvPicPr>
          <p:cNvPr id="62468" name="Picture 4" descr="http://vignette2.wikia.nocookie.net/iktdromtorp/images/7/7e/Helse-IKT_main.gif/revision/latest?cb=20150121085214"/>
          <p:cNvPicPr>
            <a:picLocks noChangeAspect="1" noChangeArrowheads="1"/>
          </p:cNvPicPr>
          <p:nvPr/>
        </p:nvPicPr>
        <p:blipFill>
          <a:blip r:embed="rId3" cstate="print"/>
          <a:srcRect/>
          <a:stretch>
            <a:fillRect/>
          </a:stretch>
        </p:blipFill>
        <p:spPr bwMode="auto">
          <a:xfrm>
            <a:off x="4355976" y="4509120"/>
            <a:ext cx="2166815" cy="1684809"/>
          </a:xfrm>
          <a:prstGeom prst="rect">
            <a:avLst/>
          </a:prstGeom>
          <a:noFill/>
        </p:spPr>
      </p:pic>
      <p:pic>
        <p:nvPicPr>
          <p:cNvPr id="62470" name="Picture 6" descr="http://pjcj.net/yapc/yapc-eu-2008-effective_code_coverage/slides/images/survey.gif"/>
          <p:cNvPicPr>
            <a:picLocks noChangeAspect="1" noChangeArrowheads="1"/>
          </p:cNvPicPr>
          <p:nvPr/>
        </p:nvPicPr>
        <p:blipFill>
          <a:blip r:embed="rId4" cstate="print"/>
          <a:srcRect/>
          <a:stretch>
            <a:fillRect/>
          </a:stretch>
        </p:blipFill>
        <p:spPr bwMode="auto">
          <a:xfrm>
            <a:off x="4932040" y="476672"/>
            <a:ext cx="1839203" cy="1828057"/>
          </a:xfrm>
          <a:prstGeom prst="rect">
            <a:avLst/>
          </a:prstGeom>
          <a:noFill/>
        </p:spPr>
      </p:pic>
      <p:pic>
        <p:nvPicPr>
          <p:cNvPr id="62472" name="Picture 8" descr="http://3.bp.blogspot.com/-4zsrSV3S_zw/URqltgTvv2I/AAAAAAAAArs/zS117JzqNzA/s1600/exam-sweat2.gif"/>
          <p:cNvPicPr>
            <a:picLocks noChangeAspect="1" noChangeArrowheads="1"/>
          </p:cNvPicPr>
          <p:nvPr/>
        </p:nvPicPr>
        <p:blipFill>
          <a:blip r:embed="rId5" cstate="print"/>
          <a:srcRect/>
          <a:stretch>
            <a:fillRect/>
          </a:stretch>
        </p:blipFill>
        <p:spPr bwMode="auto">
          <a:xfrm>
            <a:off x="3059832" y="1340768"/>
            <a:ext cx="1403418" cy="15110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3">
                                            <p:txEl>
                                              <p:pRg st="6" end="6"/>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3">
                                            <p:txEl>
                                              <p:pRg st="7" end="7"/>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3">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t-LT" dirty="0" smtClean="0"/>
              <a:t>Kaip galiu pamatuoti mokinių pasiekimų lygius?</a:t>
            </a:r>
            <a:endParaRPr lang="en-US" dirty="0"/>
          </a:p>
        </p:txBody>
      </p:sp>
      <p:sp>
        <p:nvSpPr>
          <p:cNvPr id="3" name="Содержимое 2"/>
          <p:cNvSpPr>
            <a:spLocks noGrp="1"/>
          </p:cNvSpPr>
          <p:nvPr>
            <p:ph sz="quarter" idx="1"/>
          </p:nvPr>
        </p:nvSpPr>
        <p:spPr/>
        <p:txBody>
          <a:bodyPr/>
          <a:lstStyle/>
          <a:p>
            <a:r>
              <a:rPr lang="lt-LT" dirty="0" smtClean="0"/>
              <a:t>Kas gali padėti?</a:t>
            </a:r>
          </a:p>
          <a:p>
            <a:endParaRPr lang="lt-LT" dirty="0" smtClean="0"/>
          </a:p>
          <a:p>
            <a:r>
              <a:rPr lang="lt-LT" dirty="0" smtClean="0"/>
              <a:t>Atradome ar vis dar ieškome ...</a:t>
            </a:r>
            <a:endParaRPr lang="en-US" dirty="0"/>
          </a:p>
        </p:txBody>
      </p:sp>
      <p:pic>
        <p:nvPicPr>
          <p:cNvPr id="61442" name="Picture 2" descr="http://www.cool-info.co.uk/business_and_organisation/images/bean_bright_idea.gif"/>
          <p:cNvPicPr>
            <a:picLocks noChangeAspect="1" noChangeArrowheads="1"/>
          </p:cNvPicPr>
          <p:nvPr/>
        </p:nvPicPr>
        <p:blipFill>
          <a:blip r:embed="rId2" cstate="print"/>
          <a:srcRect/>
          <a:stretch>
            <a:fillRect/>
          </a:stretch>
        </p:blipFill>
        <p:spPr bwMode="auto">
          <a:xfrm>
            <a:off x="5868144" y="2060848"/>
            <a:ext cx="1285875" cy="3924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60649"/>
            <a:ext cx="7772400" cy="936103"/>
          </a:xfrm>
        </p:spPr>
        <p:txBody>
          <a:bodyPr/>
          <a:lstStyle/>
          <a:p>
            <a:r>
              <a:rPr lang="lt-LT" dirty="0" smtClean="0">
                <a:latin typeface="Times New Roman" pitchFamily="18" charset="0"/>
                <a:cs typeface="Times New Roman" pitchFamily="18" charset="0"/>
              </a:rPr>
              <a:t>Standartizuotas testas</a:t>
            </a:r>
            <a:endParaRPr lang="lt-LT" dirty="0">
              <a:latin typeface="Times New Roman" pitchFamily="18" charset="0"/>
              <a:cs typeface="Times New Roman" pitchFamily="18" charset="0"/>
            </a:endParaRPr>
          </a:p>
        </p:txBody>
      </p:sp>
      <p:sp>
        <p:nvSpPr>
          <p:cNvPr id="3" name="Antrinis pavadinimas 2"/>
          <p:cNvSpPr>
            <a:spLocks noGrp="1"/>
          </p:cNvSpPr>
          <p:nvPr>
            <p:ph type="subTitle" idx="1"/>
          </p:nvPr>
        </p:nvSpPr>
        <p:spPr>
          <a:xfrm>
            <a:off x="1403648" y="1052736"/>
            <a:ext cx="7272808" cy="5400600"/>
          </a:xfrm>
        </p:spPr>
        <p:txBody>
          <a:bodyPr>
            <a:normAutofit/>
          </a:bodyPr>
          <a:lstStyle/>
          <a:p>
            <a:pPr marL="109728">
              <a:buClr>
                <a:schemeClr val="accent3"/>
              </a:buClr>
              <a:defRPr/>
            </a:pPr>
            <a:r>
              <a:rPr lang="lt-LT" sz="3600" b="0" dirty="0" smtClean="0">
                <a:solidFill>
                  <a:schemeClr val="tx1"/>
                </a:solidFill>
                <a:latin typeface="Times New Roman" pitchFamily="18" charset="0"/>
                <a:ea typeface="+mj-ea"/>
                <a:cs typeface="Times New Roman" pitchFamily="18" charset="0"/>
              </a:rPr>
              <a:t>Tai </a:t>
            </a:r>
            <a:r>
              <a:rPr lang="lt-LT" sz="3600" b="0" dirty="0">
                <a:solidFill>
                  <a:schemeClr val="tx1"/>
                </a:solidFill>
                <a:latin typeface="Times New Roman" pitchFamily="18" charset="0"/>
                <a:ea typeface="+mj-ea"/>
                <a:cs typeface="Times New Roman" pitchFamily="18" charset="0"/>
              </a:rPr>
              <a:t>testas, kuris yra sudarytas iš standartizuotų užduočių vadovaujantis programose </a:t>
            </a:r>
            <a:r>
              <a:rPr lang="lt-LT" sz="3600" b="0" dirty="0" smtClean="0">
                <a:solidFill>
                  <a:schemeClr val="tx1"/>
                </a:solidFill>
                <a:latin typeface="Times New Roman" pitchFamily="18" charset="0"/>
                <a:ea typeface="+mj-ea"/>
                <a:cs typeface="Times New Roman" pitchFamily="18" charset="0"/>
              </a:rPr>
              <a:t>apibrėžtomis </a:t>
            </a:r>
            <a:r>
              <a:rPr lang="lt-LT" sz="3600" b="0" dirty="0">
                <a:solidFill>
                  <a:schemeClr val="tx1"/>
                </a:solidFill>
                <a:latin typeface="Times New Roman" pitchFamily="18" charset="0"/>
                <a:ea typeface="+mj-ea"/>
                <a:cs typeface="Times New Roman" pitchFamily="18" charset="0"/>
              </a:rPr>
              <a:t>proporcijomis pagal </a:t>
            </a:r>
            <a:r>
              <a:rPr lang="lt-LT" sz="3600" b="0" dirty="0" smtClean="0">
                <a:solidFill>
                  <a:schemeClr val="tx1"/>
                </a:solidFill>
                <a:latin typeface="Times New Roman" pitchFamily="18" charset="0"/>
                <a:ea typeface="+mj-ea"/>
                <a:cs typeface="Times New Roman" pitchFamily="18" charset="0"/>
              </a:rPr>
              <a:t>veiklos/turinio </a:t>
            </a:r>
            <a:r>
              <a:rPr lang="lt-LT" sz="3600" b="0" dirty="0">
                <a:solidFill>
                  <a:schemeClr val="tx1"/>
                </a:solidFill>
                <a:latin typeface="Times New Roman" pitchFamily="18" charset="0"/>
                <a:ea typeface="+mj-ea"/>
                <a:cs typeface="Times New Roman" pitchFamily="18" charset="0"/>
              </a:rPr>
              <a:t>sritis, kognityvinių </a:t>
            </a:r>
            <a:br>
              <a:rPr lang="lt-LT" sz="3600" b="0" dirty="0">
                <a:solidFill>
                  <a:schemeClr val="tx1"/>
                </a:solidFill>
                <a:latin typeface="Times New Roman" pitchFamily="18" charset="0"/>
                <a:ea typeface="+mj-ea"/>
                <a:cs typeface="Times New Roman" pitchFamily="18" charset="0"/>
              </a:rPr>
            </a:br>
            <a:r>
              <a:rPr lang="lt-LT" sz="3600" b="0" dirty="0">
                <a:solidFill>
                  <a:schemeClr val="tx1"/>
                </a:solidFill>
                <a:latin typeface="Times New Roman" pitchFamily="18" charset="0"/>
                <a:ea typeface="+mj-ea"/>
                <a:cs typeface="Times New Roman" pitchFamily="18" charset="0"/>
              </a:rPr>
              <a:t>gebėjimų grupes, pasiekimų lygius </a:t>
            </a:r>
            <a:r>
              <a:rPr lang="lt-LT" sz="3600" b="0" dirty="0" smtClean="0">
                <a:solidFill>
                  <a:schemeClr val="tx1"/>
                </a:solidFill>
                <a:latin typeface="Times New Roman" pitchFamily="18" charset="0"/>
                <a:ea typeface="+mj-ea"/>
                <a:cs typeface="Times New Roman" pitchFamily="18" charset="0"/>
              </a:rPr>
              <a:t>ir yra </a:t>
            </a:r>
            <a:r>
              <a:rPr lang="lt-LT" sz="3600" b="0" dirty="0">
                <a:solidFill>
                  <a:schemeClr val="tx1"/>
                </a:solidFill>
                <a:latin typeface="Times New Roman" pitchFamily="18" charset="0"/>
                <a:ea typeface="+mj-ea"/>
                <a:cs typeface="Times New Roman" pitchFamily="18" charset="0"/>
              </a:rPr>
              <a:t>skirtas matuoti mokinių pasiekimų lygius.</a:t>
            </a:r>
          </a:p>
          <a:p>
            <a:pPr algn="just"/>
            <a:endParaRPr lang="lt-LT" sz="3600" dirty="0">
              <a:solidFill>
                <a:schemeClr val="tx1"/>
              </a:solidFill>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28030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116632"/>
            <a:ext cx="8604448" cy="1008112"/>
          </a:xfrm>
        </p:spPr>
        <p:txBody>
          <a:bodyPr>
            <a:noAutofit/>
          </a:bodyPr>
          <a:lstStyle/>
          <a:p>
            <a:r>
              <a:rPr lang="lt-LT" sz="2400" dirty="0" smtClean="0"/>
              <a:t>Mokyklos lygmenyje mokinių testavimas standartizuotais testais gali būti naudojamas:</a:t>
            </a:r>
            <a:endParaRPr lang="lt-LT" sz="2400" dirty="0"/>
          </a:p>
        </p:txBody>
      </p:sp>
      <p:sp>
        <p:nvSpPr>
          <p:cNvPr id="3" name="Turinio vietos rezervavimo ženklas 2"/>
          <p:cNvSpPr>
            <a:spLocks noGrp="1"/>
          </p:cNvSpPr>
          <p:nvPr>
            <p:ph idx="1"/>
          </p:nvPr>
        </p:nvSpPr>
        <p:spPr>
          <a:xfrm>
            <a:off x="467544" y="1124744"/>
            <a:ext cx="8424936" cy="5544616"/>
          </a:xfrm>
        </p:spPr>
        <p:txBody>
          <a:bodyPr>
            <a:noAutofit/>
          </a:bodyPr>
          <a:lstStyle/>
          <a:p>
            <a:r>
              <a:rPr lang="lt-LT" sz="2400" dirty="0">
                <a:latin typeface="Times New Roman" pitchFamily="18" charset="0"/>
                <a:ea typeface="+mj-ea"/>
                <a:cs typeface="Times New Roman" pitchFamily="18" charset="0"/>
              </a:rPr>
              <a:t>įsivertinti ir surinkti reikiamą informaciją mokyklos vadybai;</a:t>
            </a:r>
          </a:p>
          <a:p>
            <a:r>
              <a:rPr lang="lt-LT" sz="2400" dirty="0">
                <a:latin typeface="Times New Roman" pitchFamily="18" charset="0"/>
                <a:ea typeface="+mj-ea"/>
                <a:cs typeface="Times New Roman" pitchFamily="18" charset="0"/>
              </a:rPr>
              <a:t>įsivertinti, kaip sekasi įgyvendinti nacionalinius ugdymo turinio prioritetus; </a:t>
            </a:r>
          </a:p>
          <a:p>
            <a:r>
              <a:rPr lang="lt-LT" sz="2400" dirty="0">
                <a:latin typeface="Times New Roman" pitchFamily="18" charset="0"/>
                <a:ea typeface="+mj-ea"/>
                <a:cs typeface="Times New Roman" pitchFamily="18" charset="0"/>
              </a:rPr>
              <a:t>suteikti objektyvią informaciją tėvams apie jų vaikų pasiekimus ir, esant reikalui, teikti mokiniams mokymosi pagalbą;</a:t>
            </a:r>
          </a:p>
          <a:p>
            <a:r>
              <a:rPr lang="lt-LT" sz="2400" dirty="0">
                <a:latin typeface="Times New Roman" pitchFamily="18" charset="0"/>
                <a:ea typeface="+mj-ea"/>
                <a:cs typeface="Times New Roman" pitchFamily="18" charset="0"/>
              </a:rPr>
              <a:t>skatinti mokytojus diegti inovacijas, padedančias užtikrinti aukštesnius mokinių pasiekimus, ir padėti įsivertinti inovacijų veiksmingumą, o kartu – padėti mokytojams gerinti savo kompetenciją;</a:t>
            </a:r>
          </a:p>
          <a:p>
            <a:r>
              <a:rPr lang="lt-LT" sz="2400" dirty="0">
                <a:latin typeface="Times New Roman" pitchFamily="18" charset="0"/>
                <a:ea typeface="+mj-ea"/>
                <a:cs typeface="Times New Roman" pitchFamily="18" charset="0"/>
              </a:rPr>
              <a:t>skatinti mokytojus savo darbe daugiau dėmesio skirti Bendrosiose programose įvardytoms ugdymo turinio naujovėms; </a:t>
            </a:r>
          </a:p>
          <a:p>
            <a:r>
              <a:rPr lang="lt-LT" sz="2400" dirty="0">
                <a:latin typeface="Times New Roman" pitchFamily="18" charset="0"/>
                <a:ea typeface="+mj-ea"/>
                <a:cs typeface="Times New Roman" pitchFamily="18" charset="0"/>
              </a:rPr>
              <a:t>keisti mokyklos vertinimo kultūrą taip, kad įvertinimai būtų grindžiami mokinių pasiekimų įrodymais ir vertinimas būtų </a:t>
            </a:r>
            <a:r>
              <a:rPr lang="lt-LT" sz="2400" dirty="0" err="1">
                <a:latin typeface="Times New Roman" pitchFamily="18" charset="0"/>
                <a:ea typeface="+mj-ea"/>
                <a:cs typeface="Times New Roman" pitchFamily="18" charset="0"/>
              </a:rPr>
              <a:t>patikimesnis</a:t>
            </a:r>
            <a:r>
              <a:rPr lang="lt-LT" sz="2400" dirty="0">
                <a:latin typeface="Times New Roman" pitchFamily="18" charset="0"/>
                <a:ea typeface="+mj-ea"/>
                <a:cs typeface="Times New Roman" pitchFamily="18" charset="0"/>
              </a:rPr>
              <a:t> ir </a:t>
            </a:r>
            <a:r>
              <a:rPr lang="lt-LT" sz="2400" dirty="0" err="1">
                <a:latin typeface="Times New Roman" pitchFamily="18" charset="0"/>
                <a:ea typeface="+mj-ea"/>
                <a:cs typeface="Times New Roman" pitchFamily="18" charset="0"/>
              </a:rPr>
              <a:t>validesnis</a:t>
            </a:r>
            <a:r>
              <a:rPr lang="lt-LT" sz="2400" dirty="0">
                <a:latin typeface="Times New Roman" pitchFamily="18" charset="0"/>
                <a:ea typeface="+mj-ea"/>
                <a:cs typeface="Times New Roman" pitchFamily="18" charset="0"/>
              </a:rPr>
              <a:t>.</a:t>
            </a:r>
          </a:p>
          <a:p>
            <a:endParaRPr lang="lt-LT" sz="2400" dirty="0">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9687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51520" y="116633"/>
            <a:ext cx="8712968" cy="1296143"/>
          </a:xfrm>
        </p:spPr>
        <p:txBody>
          <a:bodyPr>
            <a:noAutofit/>
          </a:bodyPr>
          <a:lstStyle/>
          <a:p>
            <a:r>
              <a:rPr lang="lt-LT" sz="2400" dirty="0" smtClean="0">
                <a:latin typeface="Times New Roman" pitchFamily="18" charset="0"/>
                <a:cs typeface="Times New Roman" pitchFamily="18" charset="0"/>
              </a:rPr>
              <a:t>Mokytojo lygmenyje mokinių testavimas standartizuotais testais gali būti naudojamas:</a:t>
            </a:r>
            <a:endParaRPr lang="lt-LT" sz="2400" dirty="0">
              <a:latin typeface="Times New Roman" pitchFamily="18" charset="0"/>
              <a:cs typeface="Times New Roman" pitchFamily="18" charset="0"/>
            </a:endParaRPr>
          </a:p>
        </p:txBody>
      </p:sp>
      <p:sp>
        <p:nvSpPr>
          <p:cNvPr id="3" name="Antrinis pavadinimas 2"/>
          <p:cNvSpPr>
            <a:spLocks noGrp="1"/>
          </p:cNvSpPr>
          <p:nvPr>
            <p:ph type="subTitle" idx="1"/>
          </p:nvPr>
        </p:nvSpPr>
        <p:spPr>
          <a:xfrm>
            <a:off x="971600" y="1556792"/>
            <a:ext cx="7848872" cy="4968552"/>
          </a:xfrm>
        </p:spPr>
        <p:txBody>
          <a:bodyPr>
            <a:noAutofit/>
          </a:bodyPr>
          <a:lstStyle/>
          <a:p>
            <a:pPr marL="457200" indent="-457200" algn="just">
              <a:buFont typeface="Arial" pitchFamily="34" charset="0"/>
              <a:buChar char="•"/>
            </a:pPr>
            <a:r>
              <a:rPr lang="lt-LT" sz="2800" b="0" dirty="0">
                <a:solidFill>
                  <a:schemeClr val="tx1"/>
                </a:solidFill>
                <a:latin typeface="Times New Roman" pitchFamily="18" charset="0"/>
                <a:ea typeface="+mj-ea"/>
                <a:cs typeface="Times New Roman" pitchFamily="18" charset="0"/>
              </a:rPr>
              <a:t>B</a:t>
            </a:r>
            <a:r>
              <a:rPr lang="lt-LT" sz="2800" b="0" dirty="0" smtClean="0">
                <a:solidFill>
                  <a:schemeClr val="tx1"/>
                </a:solidFill>
                <a:latin typeface="Times New Roman" pitchFamily="18" charset="0"/>
                <a:ea typeface="+mj-ea"/>
                <a:cs typeface="Times New Roman" pitchFamily="18" charset="0"/>
              </a:rPr>
              <a:t>endram </a:t>
            </a:r>
            <a:r>
              <a:rPr lang="lt-LT" sz="2800" b="0" dirty="0">
                <a:solidFill>
                  <a:schemeClr val="tx1"/>
                </a:solidFill>
                <a:latin typeface="Times New Roman" pitchFamily="18" charset="0"/>
                <a:ea typeface="+mj-ea"/>
                <a:cs typeface="Times New Roman" pitchFamily="18" charset="0"/>
              </a:rPr>
              <a:t>savo darbo įsivertinimui ir ypač įsivertinimui, kaip sekasi įgyvendinti Bendrųjų programų naujoves ir kaip sekasi diegti inovacijas</a:t>
            </a:r>
            <a:r>
              <a:rPr lang="lt-LT" sz="2800" b="0" dirty="0" smtClean="0">
                <a:solidFill>
                  <a:schemeClr val="tx1"/>
                </a:solidFill>
                <a:latin typeface="Times New Roman" pitchFamily="18" charset="0"/>
                <a:ea typeface="+mj-ea"/>
                <a:cs typeface="Times New Roman" pitchFamily="18" charset="0"/>
              </a:rPr>
              <a:t>;</a:t>
            </a:r>
            <a:endParaRPr lang="lt-LT" sz="2800" b="0" dirty="0">
              <a:solidFill>
                <a:schemeClr val="tx1"/>
              </a:solidFill>
              <a:latin typeface="Times New Roman" pitchFamily="18" charset="0"/>
              <a:ea typeface="+mj-ea"/>
              <a:cs typeface="Times New Roman" pitchFamily="18" charset="0"/>
            </a:endParaRPr>
          </a:p>
          <a:p>
            <a:pPr marL="457200" indent="-457200" algn="just">
              <a:buFont typeface="Arial" pitchFamily="34" charset="0"/>
              <a:buChar char="•"/>
            </a:pPr>
            <a:r>
              <a:rPr lang="lt-LT" sz="2800" b="0" dirty="0">
                <a:solidFill>
                  <a:schemeClr val="tx1"/>
                </a:solidFill>
                <a:latin typeface="Times New Roman" pitchFamily="18" charset="0"/>
                <a:ea typeface="+mj-ea"/>
                <a:cs typeface="Times New Roman" pitchFamily="18" charset="0"/>
              </a:rPr>
              <a:t>rinkti grįžtamojo ryšio informaciją, reikalingą mokytojui ugdymo proceso koregavimui</a:t>
            </a:r>
            <a:r>
              <a:rPr lang="lt-LT" sz="2800" b="0" dirty="0" smtClean="0">
                <a:solidFill>
                  <a:schemeClr val="tx1"/>
                </a:solidFill>
                <a:latin typeface="Times New Roman" pitchFamily="18" charset="0"/>
                <a:ea typeface="+mj-ea"/>
                <a:cs typeface="Times New Roman" pitchFamily="18" charset="0"/>
              </a:rPr>
              <a:t>;</a:t>
            </a:r>
            <a:endParaRPr lang="lt-LT" sz="2800" b="0" dirty="0">
              <a:solidFill>
                <a:schemeClr val="tx1"/>
              </a:solidFill>
              <a:latin typeface="Times New Roman" pitchFamily="18" charset="0"/>
              <a:ea typeface="+mj-ea"/>
              <a:cs typeface="Times New Roman" pitchFamily="18" charset="0"/>
            </a:endParaRPr>
          </a:p>
          <a:p>
            <a:pPr marL="457200" indent="-457200" algn="just">
              <a:buFont typeface="Arial" pitchFamily="34" charset="0"/>
              <a:buChar char="•"/>
            </a:pPr>
            <a:r>
              <a:rPr lang="lt-LT" sz="2800" b="0" dirty="0">
                <a:solidFill>
                  <a:schemeClr val="tx1"/>
                </a:solidFill>
                <a:latin typeface="Times New Roman" pitchFamily="18" charset="0"/>
                <a:ea typeface="+mj-ea"/>
                <a:cs typeface="Times New Roman" pitchFamily="18" charset="0"/>
              </a:rPr>
              <a:t>teikti mokiniams grįžtamojo ryšio informaciją, reikalingą jiems mokymosi proceso koregavimui;</a:t>
            </a:r>
          </a:p>
          <a:p>
            <a:pPr marL="457200" indent="-457200" algn="just">
              <a:buFont typeface="Arial" pitchFamily="34" charset="0"/>
              <a:buChar char="•"/>
            </a:pPr>
            <a:r>
              <a:rPr lang="lt-LT" sz="2800" b="0" dirty="0">
                <a:solidFill>
                  <a:schemeClr val="tx1"/>
                </a:solidFill>
                <a:latin typeface="Times New Roman" pitchFamily="18" charset="0"/>
                <a:ea typeface="+mj-ea"/>
                <a:cs typeface="Times New Roman" pitchFamily="18" charset="0"/>
              </a:rPr>
              <a:t>teikti objektyvią informaciją tėvams apie jų vaikų mokymąsi. </a:t>
            </a:r>
          </a:p>
        </p:txBody>
      </p:sp>
    </p:spTree>
    <p:extLst>
      <p:ext uri="{BB962C8B-B14F-4D97-AF65-F5344CB8AC3E}">
        <p14:creationId xmlns="" xmlns:p14="http://schemas.microsoft.com/office/powerpoint/2010/main" val="4228547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4">
      <a:dk1>
        <a:sysClr val="windowText" lastClr="000000"/>
      </a:dk1>
      <a:lt1>
        <a:sysClr val="window" lastClr="FFFFFF"/>
      </a:lt1>
      <a:dk2>
        <a:srgbClr val="666666"/>
      </a:dk2>
      <a:lt2>
        <a:srgbClr val="D2D2D2"/>
      </a:lt2>
      <a:accent1>
        <a:srgbClr val="00B05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187</TotalTime>
  <Words>1143</Words>
  <Application>Microsoft Office PowerPoint</Application>
  <PresentationFormat>Экран (4:3)</PresentationFormat>
  <Paragraphs>137</Paragraphs>
  <Slides>26</Slides>
  <Notes>1</Notes>
  <HiddenSlides>1</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Эркер</vt:lpstr>
      <vt:lpstr>Šiuolaikinės pamokos aspektai</vt:lpstr>
      <vt:lpstr>Слайд 2</vt:lpstr>
      <vt:lpstr>Pasaulis perspėja apie ...</vt:lpstr>
      <vt:lpstr>Pamąstymui...</vt:lpstr>
      <vt:lpstr>O mokinių pasiekimai...</vt:lpstr>
      <vt:lpstr>Kaip galiu pamatuoti mokinių pasiekimų lygius?</vt:lpstr>
      <vt:lpstr>Standartizuotas testas</vt:lpstr>
      <vt:lpstr>Mokyklos lygmenyje mokinių testavimas standartizuotais testais gali būti naudojamas:</vt:lpstr>
      <vt:lpstr>Mokytojo lygmenyje mokinių testavimas standartizuotais testais gali būti naudojamas:</vt:lpstr>
      <vt:lpstr>Standartizuotų testų nauda</vt:lpstr>
      <vt:lpstr>Standartizuotų testų trūkumas</vt:lpstr>
      <vt:lpstr>Слайд 12</vt:lpstr>
      <vt:lpstr>Слайд 13</vt:lpstr>
      <vt:lpstr>Ką daryti, kad pamoka pasisektų?</vt:lpstr>
      <vt:lpstr>Pamoka tai...</vt:lpstr>
      <vt:lpstr>Be to supratau...</vt:lpstr>
      <vt:lpstr>Слайд 17</vt:lpstr>
      <vt:lpstr>Suprasti...</vt:lpstr>
      <vt:lpstr>Слайд 19</vt:lpstr>
      <vt:lpstr>Слайд 20</vt:lpstr>
      <vt:lpstr>Štai mudviejų su Ignu pokalbis</vt:lpstr>
      <vt:lpstr>Šiuolaikinės pamokos aspektas integruojant matematikos ir lietuvių k. pamoką.</vt:lpstr>
      <vt:lpstr>Šiuolaikinės pamokos aspektas – kūrybiškas mąstymas</vt:lpstr>
      <vt:lpstr>Užduotis</vt:lpstr>
      <vt:lpstr>9 šiuolaikinės pamokos aspektai</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Šiuolaikinės pamokos aspektai</dc:title>
  <dc:creator>Anna - Witold</dc:creator>
  <cp:lastModifiedBy>Anna - Witold</cp:lastModifiedBy>
  <cp:revision>21</cp:revision>
  <dcterms:created xsi:type="dcterms:W3CDTF">2016-04-12T17:27:42Z</dcterms:created>
  <dcterms:modified xsi:type="dcterms:W3CDTF">2016-04-12T20:50:04Z</dcterms:modified>
</cp:coreProperties>
</file>