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72" r:id="rId5"/>
    <p:sldId id="262" r:id="rId6"/>
    <p:sldId id="263" r:id="rId7"/>
    <p:sldId id="264" r:id="rId8"/>
    <p:sldId id="266" r:id="rId9"/>
    <p:sldId id="268" r:id="rId10"/>
    <p:sldId id="275" r:id="rId11"/>
    <p:sldId id="273" r:id="rId12"/>
    <p:sldId id="274" r:id="rId13"/>
    <p:sldId id="276" r:id="rId14"/>
    <p:sldId id="280" r:id="rId15"/>
    <p:sldId id="281" r:id="rId16"/>
    <p:sldId id="279" r:id="rId17"/>
    <p:sldId id="277" r:id="rId18"/>
    <p:sldId id="278" r:id="rId19"/>
    <p:sldId id="282" r:id="rId20"/>
    <p:sldId id="283"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639114-F68D-4E7E-903F-1F5DC2D86DE2}"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124184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39114-F68D-4E7E-903F-1F5DC2D86DE2}"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57351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39114-F68D-4E7E-903F-1F5DC2D86DE2}"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112552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39114-F68D-4E7E-903F-1F5DC2D86DE2}"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200862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39114-F68D-4E7E-903F-1F5DC2D86DE2}"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36624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639114-F68D-4E7E-903F-1F5DC2D86DE2}"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304153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39114-F68D-4E7E-903F-1F5DC2D86DE2}"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208420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39114-F68D-4E7E-903F-1F5DC2D86DE2}"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52043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39114-F68D-4E7E-903F-1F5DC2D86DE2}"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63436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39114-F68D-4E7E-903F-1F5DC2D86DE2}"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194921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39114-F68D-4E7E-903F-1F5DC2D86DE2}"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54EB-782F-41B9-BC52-901183A8F8F2}" type="slidenum">
              <a:rPr lang="en-US" smtClean="0"/>
              <a:t>‹#›</a:t>
            </a:fld>
            <a:endParaRPr lang="en-US"/>
          </a:p>
        </p:txBody>
      </p:sp>
    </p:spTree>
    <p:extLst>
      <p:ext uri="{BB962C8B-B14F-4D97-AF65-F5344CB8AC3E}">
        <p14:creationId xmlns:p14="http://schemas.microsoft.com/office/powerpoint/2010/main" val="191550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39114-F68D-4E7E-903F-1F5DC2D86DE2}" type="datetimeFigureOut">
              <a:rPr lang="en-US" smtClean="0"/>
              <a:t>4/14/2016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C54EB-782F-41B9-BC52-901183A8F8F2}" type="slidenum">
              <a:rPr lang="en-US" smtClean="0"/>
              <a:t>‹#›</a:t>
            </a:fld>
            <a:endParaRPr lang="en-US"/>
          </a:p>
        </p:txBody>
      </p:sp>
    </p:spTree>
    <p:extLst>
      <p:ext uri="{BB962C8B-B14F-4D97-AF65-F5344CB8AC3E}">
        <p14:creationId xmlns:p14="http://schemas.microsoft.com/office/powerpoint/2010/main" val="103804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2331690"/>
          </a:xfrm>
        </p:spPr>
        <p:txBody>
          <a:bodyPr/>
          <a:lstStyle/>
          <a:p>
            <a:r>
              <a:rPr lang="lt-LT" dirty="0" smtClean="0"/>
              <a:t>Kitokia pamoka</a:t>
            </a:r>
            <a:endParaRPr lang="en-US" dirty="0"/>
          </a:p>
        </p:txBody>
      </p:sp>
      <p:sp>
        <p:nvSpPr>
          <p:cNvPr id="3" name="Subtitle 2"/>
          <p:cNvSpPr>
            <a:spLocks noGrp="1"/>
          </p:cNvSpPr>
          <p:nvPr>
            <p:ph type="subTitle" idx="1"/>
          </p:nvPr>
        </p:nvSpPr>
        <p:spPr/>
        <p:txBody>
          <a:bodyPr/>
          <a:lstStyle/>
          <a:p>
            <a:r>
              <a:rPr lang="lt-LT" dirty="0" smtClean="0"/>
              <a:t>dr. Saulius Žukas</a:t>
            </a:r>
          </a:p>
          <a:p>
            <a:r>
              <a:rPr lang="lt-LT" dirty="0" smtClean="0"/>
              <a:t>Leidykla „Baltų lankų vadovėliai“</a:t>
            </a:r>
            <a:endParaRPr lang="en-US" dirty="0"/>
          </a:p>
        </p:txBody>
      </p:sp>
    </p:spTree>
    <p:extLst>
      <p:ext uri="{BB962C8B-B14F-4D97-AF65-F5344CB8AC3E}">
        <p14:creationId xmlns:p14="http://schemas.microsoft.com/office/powerpoint/2010/main" val="269506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Saulius\AppData\Local\Microsoft\Windows\Temporary Internet Files\Content.Outlook\92SKYHB4\Savano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17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Saulius\AppData\Local\Microsoft\Windows\Temporary Internet Files\Content.Outlook\92SKYHB4\Savanor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C:\Users\Saulius\AppData\Local\Microsoft\Windows\Temporary Internet Files\Content.Outlook\92SKYHB4\Pauksciu_stebejima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51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Saulius\AppData\Local\Microsoft\Windows\Temporary Internet Files\Content.Outlook\92SKYHB4\Pauksciu_stebejima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50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C:\Users\Saulius\AppData\Local\Microsoft\Windows\Temporary Internet Files\Content.Outlook\92SKYHB4\Pauksciu_stebeji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00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Saulius\AppData\Local\Microsoft\Windows\Temporary Internet Files\Content.Outlook\92SKYHB4\Pauksciu_stebejimas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2656"/>
            <a:ext cx="8673624" cy="629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0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C:\Users\Saulius\AppData\Local\Microsoft\Windows\Temporary Internet Files\Content.Outlook\92SKYHB4\Pauksciu_stebejima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5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C:\Users\Saulius\AppData\Local\Microsoft\Windows\Temporary Internet Files\Content.Outlook\92SKYHB4\Pagalba_zie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7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C:\Users\Saulius\AppData\Local\Microsoft\Windows\Temporary Internet Files\Content.Outlook\92SKYHB4\Pagalba_zie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2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C:\Users\Saulius\AppData\Local\Microsoft\Windows\Temporary Internet Files\Content.Outlook\92SKYHB4\Rinkim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20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Noriu eiti į mokyklą</a:t>
            </a:r>
            <a:endParaRPr lang="en-US" dirty="0"/>
          </a:p>
        </p:txBody>
      </p:sp>
      <p:sp>
        <p:nvSpPr>
          <p:cNvPr id="3" name="Content Placeholder 2"/>
          <p:cNvSpPr>
            <a:spLocks noGrp="1"/>
          </p:cNvSpPr>
          <p:nvPr>
            <p:ph idx="1"/>
          </p:nvPr>
        </p:nvSpPr>
        <p:spPr>
          <a:xfrm>
            <a:off x="457200" y="1340768"/>
            <a:ext cx="8229600" cy="5040560"/>
          </a:xfrm>
        </p:spPr>
        <p:txBody>
          <a:bodyPr>
            <a:normAutofit fontScale="70000" lnSpcReduction="20000"/>
          </a:bodyPr>
          <a:lstStyle/>
          <a:p>
            <a:pPr algn="ctr"/>
            <a:r>
              <a:rPr lang="lt-LT" sz="4100" dirty="0" smtClean="0"/>
              <a:t>Nes mokykloje man bus įdomu ir kalbėsim apie tai, kas mane domina;</a:t>
            </a:r>
          </a:p>
          <a:p>
            <a:pPr algn="ctr"/>
            <a:r>
              <a:rPr lang="lt-LT" sz="4000" dirty="0" smtClean="0"/>
              <a:t>Nes formuojamas vientisas pasaulio vaizdas, o </a:t>
            </a:r>
            <a:r>
              <a:rPr lang="lt-LT" sz="4000" dirty="0" smtClean="0">
                <a:latin typeface="Myriad Pro"/>
              </a:rPr>
              <a:t>vienai disciplinai papildant kitą, gilėja aptariamų dalykų išmanymas;</a:t>
            </a:r>
          </a:p>
          <a:p>
            <a:pPr algn="ctr"/>
            <a:r>
              <a:rPr lang="lt-LT" sz="4000" dirty="0" smtClean="0">
                <a:latin typeface="Myriad Pro"/>
              </a:rPr>
              <a:t>Nes ugdomas skirtingas požiūris į tuos pačius dalykus skatina kritiškai mąstyti, padeda spręsti problemas;</a:t>
            </a:r>
            <a:endParaRPr lang="lt-LT" sz="4000" dirty="0" smtClean="0"/>
          </a:p>
          <a:p>
            <a:pPr algn="ctr"/>
            <a:r>
              <a:rPr lang="lt-LT" sz="4100" dirty="0" smtClean="0"/>
              <a:t>Nes mokymo procesas siejasi su praktine veikla ir turiu galimybę daug veikti pats;</a:t>
            </a:r>
          </a:p>
          <a:p>
            <a:pPr algn="ctr"/>
            <a:r>
              <a:rPr lang="lt-LT" sz="4100" dirty="0" smtClean="0"/>
              <a:t>Nes kaitaliojant veiklą kiekvienas randame savo vietą ir galime atskleisti savo stiprybes. </a:t>
            </a:r>
          </a:p>
          <a:p>
            <a:endParaRPr lang="en-US" dirty="0"/>
          </a:p>
        </p:txBody>
      </p:sp>
    </p:spTree>
    <p:extLst>
      <p:ext uri="{BB962C8B-B14F-4D97-AF65-F5344CB8AC3E}">
        <p14:creationId xmlns:p14="http://schemas.microsoft.com/office/powerpoint/2010/main" val="329342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C:\Users\Saulius\AppData\Local\Microsoft\Windows\Temporary Internet Files\Content.Outlook\92SKYHB4\Rinkima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44"/>
            <a:ext cx="9144000" cy="66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439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Teksto aptarimas grupėje, pasiskirstymas vaidmenimis</a:t>
            </a:r>
            <a:endParaRPr lang="en-US" dirty="0"/>
          </a:p>
        </p:txBody>
      </p:sp>
      <p:sp>
        <p:nvSpPr>
          <p:cNvPr id="3" name="Content Placeholder 2"/>
          <p:cNvSpPr>
            <a:spLocks noGrp="1"/>
          </p:cNvSpPr>
          <p:nvPr>
            <p:ph idx="1"/>
          </p:nvPr>
        </p:nvSpPr>
        <p:spPr/>
        <p:txBody>
          <a:bodyPr/>
          <a:lstStyle/>
          <a:p>
            <a:r>
              <a:rPr lang="lt-LT" dirty="0" smtClean="0"/>
              <a:t>Tyrinėtojas;</a:t>
            </a:r>
          </a:p>
          <a:p>
            <a:r>
              <a:rPr lang="lt-LT" dirty="0" smtClean="0"/>
              <a:t>Iliustratorius;</a:t>
            </a:r>
          </a:p>
          <a:p>
            <a:r>
              <a:rPr lang="lt-LT" dirty="0" smtClean="0"/>
              <a:t>Reziumuotojas;</a:t>
            </a:r>
          </a:p>
          <a:p>
            <a:r>
              <a:rPr lang="lt-LT" dirty="0" smtClean="0"/>
              <a:t>Diskusijų vedėjas;</a:t>
            </a:r>
          </a:p>
          <a:p>
            <a:r>
              <a:rPr lang="lt-LT" dirty="0" smtClean="0"/>
              <a:t>Žodyno turtintojas;</a:t>
            </a:r>
          </a:p>
          <a:p>
            <a:r>
              <a:rPr lang="lt-LT" dirty="0" smtClean="0"/>
              <a:t>Sąsajų ieškotojas;</a:t>
            </a:r>
          </a:p>
          <a:p>
            <a:r>
              <a:rPr lang="lt-LT" smtClean="0"/>
              <a:t>Literatūrinis įkvėpėjas.</a:t>
            </a:r>
            <a:endParaRPr lang="en-US" dirty="0"/>
          </a:p>
        </p:txBody>
      </p:sp>
    </p:spTree>
    <p:extLst>
      <p:ext uri="{BB962C8B-B14F-4D97-AF65-F5344CB8AC3E}">
        <p14:creationId xmlns:p14="http://schemas.microsoft.com/office/powerpoint/2010/main" val="47805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000" dirty="0" smtClean="0"/>
              <a:t>Vadovėlių komplektas</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1676" y="1007171"/>
            <a:ext cx="6278676" cy="5662189"/>
          </a:xfrm>
          <a:prstGeom prst="rect">
            <a:avLst/>
          </a:prstGeo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980728"/>
            <a:ext cx="6278676" cy="5662189"/>
          </a:xfrm>
          <a:prstGeom prst="rect">
            <a:avLst/>
          </a:prstGeom>
        </p:spPr>
      </p:pic>
    </p:spTree>
    <p:extLst>
      <p:ext uri="{BB962C8B-B14F-4D97-AF65-F5344CB8AC3E}">
        <p14:creationId xmlns:p14="http://schemas.microsoft.com/office/powerpoint/2010/main" val="182499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Integruotas pradinukų vadovėlis „Vaivorykštė“</a:t>
            </a:r>
            <a:endParaRPr lang="en-US" dirty="0"/>
          </a:p>
        </p:txBody>
      </p:sp>
      <p:sp>
        <p:nvSpPr>
          <p:cNvPr id="3" name="Content Placeholder 2"/>
          <p:cNvSpPr>
            <a:spLocks noGrp="1"/>
          </p:cNvSpPr>
          <p:nvPr>
            <p:ph idx="1"/>
          </p:nvPr>
        </p:nvSpPr>
        <p:spPr/>
        <p:txBody>
          <a:bodyPr>
            <a:normAutofit lnSpcReduction="10000"/>
          </a:bodyPr>
          <a:lstStyle/>
          <a:p>
            <a:pPr algn="ctr"/>
            <a:r>
              <a:rPr lang="lt-LT" dirty="0" smtClean="0"/>
              <a:t>Pagrindinis mokomosios medžiagos komponavimo principas – teminis integravimas.</a:t>
            </a:r>
          </a:p>
          <a:p>
            <a:pPr algn="ctr"/>
            <a:r>
              <a:rPr lang="lt-LT" dirty="0" smtClean="0"/>
              <a:t>Kiekvieną mėnesį bendra tema, kuri skyla į konkretesnes savaičių temas. Visos disciplinos sukasi aplink savaitės temą.</a:t>
            </a:r>
          </a:p>
          <a:p>
            <a:pPr algn="ctr"/>
            <a:r>
              <a:rPr lang="lt-LT" dirty="0" smtClean="0"/>
              <a:t>Per keturis metus – </a:t>
            </a:r>
            <a:r>
              <a:rPr lang="en-US" dirty="0" smtClean="0"/>
              <a:t>130</a:t>
            </a:r>
            <a:r>
              <a:rPr lang="lt-LT" dirty="0" smtClean="0"/>
              <a:t> temų;</a:t>
            </a:r>
          </a:p>
          <a:p>
            <a:pPr algn="ctr"/>
            <a:r>
              <a:rPr lang="lt-LT" dirty="0" smtClean="0"/>
              <a:t>Vaikas nešiojasi vieną mėnesio knygą ir vieną pratybų sąsiuvinį.</a:t>
            </a:r>
            <a:endParaRPr lang="en-US" dirty="0" smtClean="0"/>
          </a:p>
          <a:p>
            <a:endParaRPr lang="en-US" dirty="0"/>
          </a:p>
        </p:txBody>
      </p:sp>
      <p:sp>
        <p:nvSpPr>
          <p:cNvPr id="4" name="Rectangle 3"/>
          <p:cNvSpPr/>
          <p:nvPr/>
        </p:nvSpPr>
        <p:spPr>
          <a:xfrm>
            <a:off x="2333695"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88724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Integruoto</a:t>
            </a:r>
            <a:r>
              <a:rPr lang="en-US" dirty="0" smtClean="0"/>
              <a:t> </a:t>
            </a:r>
            <a:r>
              <a:rPr lang="en-US" dirty="0" err="1" smtClean="0"/>
              <a:t>ugdymo</a:t>
            </a:r>
            <a:r>
              <a:rPr lang="en-US" dirty="0" smtClean="0"/>
              <a:t> </a:t>
            </a:r>
            <a:r>
              <a:rPr lang="en-US" dirty="0" err="1" smtClean="0"/>
              <a:t>i</a:t>
            </a:r>
            <a:r>
              <a:rPr lang="lt-LT" dirty="0" smtClean="0"/>
              <a:t>ššūkiai</a:t>
            </a:r>
            <a:endParaRPr lang="en-US" dirty="0"/>
          </a:p>
        </p:txBody>
      </p:sp>
      <p:sp>
        <p:nvSpPr>
          <p:cNvPr id="3" name="Content Placeholder 2"/>
          <p:cNvSpPr>
            <a:spLocks noGrp="1"/>
          </p:cNvSpPr>
          <p:nvPr>
            <p:ph idx="1"/>
          </p:nvPr>
        </p:nvSpPr>
        <p:spPr/>
        <p:txBody>
          <a:bodyPr>
            <a:normAutofit lnSpcReduction="10000"/>
          </a:bodyPr>
          <a:lstStyle/>
          <a:p>
            <a:pPr algn="ctr"/>
            <a:r>
              <a:rPr lang="lt-LT" dirty="0" smtClean="0"/>
              <a:t>Kodėl apie integruotą ugdymą tiek daug kalbama, bet jis netampa įgyvendinta metodine idėja?</a:t>
            </a:r>
          </a:p>
          <a:p>
            <a:pPr marL="0" indent="0" algn="ctr">
              <a:buNone/>
            </a:pPr>
            <a:r>
              <a:rPr lang="lt-LT" dirty="0"/>
              <a:t>	</a:t>
            </a:r>
            <a:r>
              <a:rPr lang="lt-LT" dirty="0" smtClean="0"/>
              <a:t>- Sunkiai pavyksta susodinti prie apskrito stalo skirtingų sričių specialistus, kad jie kartu parašytų integruotą ugdymo programą.</a:t>
            </a:r>
          </a:p>
          <a:p>
            <a:pPr marL="0" indent="0" algn="ctr">
              <a:buNone/>
            </a:pPr>
            <a:r>
              <a:rPr lang="lt-LT" dirty="0"/>
              <a:t>	</a:t>
            </a:r>
            <a:r>
              <a:rPr lang="lt-LT" dirty="0" smtClean="0"/>
              <a:t>- Nelengva įveikti tradiciškai dirbančių mokytojų įpročius, kadangi integruotas ugdymas esmingai modernizuoja visą mokymo procesą.</a:t>
            </a:r>
            <a:endParaRPr lang="en-US" dirty="0"/>
          </a:p>
        </p:txBody>
      </p:sp>
    </p:spTree>
    <p:extLst>
      <p:ext uri="{BB962C8B-B14F-4D97-AF65-F5344CB8AC3E}">
        <p14:creationId xmlns:p14="http://schemas.microsoft.com/office/powerpoint/2010/main" val="336391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Kaip iššūkius priėmėme mes</a:t>
            </a:r>
            <a:endParaRPr lang="en-US" dirty="0"/>
          </a:p>
        </p:txBody>
      </p:sp>
      <p:sp>
        <p:nvSpPr>
          <p:cNvPr id="3" name="Content Placeholder 2"/>
          <p:cNvSpPr>
            <a:spLocks noGrp="1"/>
          </p:cNvSpPr>
          <p:nvPr>
            <p:ph idx="1"/>
          </p:nvPr>
        </p:nvSpPr>
        <p:spPr>
          <a:xfrm>
            <a:off x="457200" y="1600200"/>
            <a:ext cx="8229600" cy="4853136"/>
          </a:xfrm>
        </p:spPr>
        <p:txBody>
          <a:bodyPr>
            <a:normAutofit fontScale="85000" lnSpcReduction="10000"/>
          </a:bodyPr>
          <a:lstStyle/>
          <a:p>
            <a:pPr algn="ctr"/>
            <a:r>
              <a:rPr lang="lt-LT" dirty="0" smtClean="0"/>
              <a:t>Lietuvoje galiojanti į disciplinas suskirstyta pradinio ugdymo programa buvo sukarpyta ir iš naujo suklijuota pagal integruoto ugdymo poreikius.</a:t>
            </a:r>
          </a:p>
          <a:p>
            <a:pPr algn="ctr"/>
            <a:r>
              <a:rPr lang="lt-LT" dirty="0" smtClean="0"/>
              <a:t>Kuriant integruotą vadovėlį prie vieno stalo susėdo visų disciplinų specialistai ir susitarė, kaip jie derins savo metodines užduotis prie bendros temos.</a:t>
            </a:r>
          </a:p>
          <a:p>
            <a:pPr algn="ctr"/>
            <a:r>
              <a:rPr lang="lt-LT" dirty="0" smtClean="0"/>
              <a:t>Mokytojai buvo apmokyti, kaip dirbti pagal šį metodą. Vieni iš jų mokyklose rinkosi radikalesnį kelią nutrinant ribas tarp pamokų ir pereinant prie veiklų, kurias nesunku kaitalioti, nes visas jas jungia bendra tema. Kiti dirba išlaikydami pamokų ribas, bet disciplinos nuolatos siejamos tarpusavyje.</a:t>
            </a:r>
            <a:endParaRPr lang="en-US" dirty="0"/>
          </a:p>
        </p:txBody>
      </p:sp>
    </p:spTree>
    <p:extLst>
      <p:ext uri="{BB962C8B-B14F-4D97-AF65-F5344CB8AC3E}">
        <p14:creationId xmlns:p14="http://schemas.microsoft.com/office/powerpoint/2010/main" val="348239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Teminis integravimas</a:t>
            </a:r>
            <a:endParaRPr lang="en-US" dirty="0"/>
          </a:p>
        </p:txBody>
      </p:sp>
      <p:sp>
        <p:nvSpPr>
          <p:cNvPr id="3" name="Content Placeholder 2"/>
          <p:cNvSpPr>
            <a:spLocks noGrp="1"/>
          </p:cNvSpPr>
          <p:nvPr>
            <p:ph idx="1"/>
          </p:nvPr>
        </p:nvSpPr>
        <p:spPr/>
        <p:txBody>
          <a:bodyPr>
            <a:normAutofit fontScale="92500" lnSpcReduction="10000"/>
          </a:bodyPr>
          <a:lstStyle/>
          <a:p>
            <a:pPr algn="ctr"/>
            <a:r>
              <a:rPr lang="lt-LT" dirty="0" smtClean="0"/>
              <a:t>Mūsų vadovėlio teminio integravimo pagrindas Pasaulio pažinimo disciplinos turinys.</a:t>
            </a:r>
          </a:p>
          <a:p>
            <a:pPr algn="ctr"/>
            <a:r>
              <a:rPr lang="lt-LT" dirty="0" smtClean="0"/>
              <a:t>Šis turinys suskirstytas į abstraktesnes mėnesių ir konkretesnes savaičių temas. Per metus susidaro </a:t>
            </a:r>
            <a:r>
              <a:rPr lang="en-US" dirty="0" smtClean="0"/>
              <a:t>32</a:t>
            </a:r>
            <a:r>
              <a:rPr lang="lt-LT" dirty="0" smtClean="0"/>
              <a:t> temos, per keturis pradinio ugdymo metus – </a:t>
            </a:r>
            <a:r>
              <a:rPr lang="en-US" dirty="0" smtClean="0"/>
              <a:t>130</a:t>
            </a:r>
            <a:r>
              <a:rPr lang="lt-LT" dirty="0" smtClean="0"/>
              <a:t> temų. Aplink kiekvieną iš šių temų sukasi visos disciplinos.</a:t>
            </a:r>
          </a:p>
          <a:p>
            <a:pPr algn="ctr"/>
            <a:r>
              <a:rPr lang="lt-LT" dirty="0" smtClean="0"/>
              <a:t>Kiekvienam mokslo metų mėnesiui yra paruošta  knyga – vadovėlio dalis, kuri turi vieną bendresnę temą ir tris arba keturias savaičių temas.</a:t>
            </a:r>
          </a:p>
          <a:p>
            <a:pPr marL="0" indent="0">
              <a:buNone/>
            </a:pPr>
            <a:endParaRPr lang="en-US" dirty="0"/>
          </a:p>
        </p:txBody>
      </p:sp>
    </p:spTree>
    <p:extLst>
      <p:ext uri="{BB962C8B-B14F-4D97-AF65-F5344CB8AC3E}">
        <p14:creationId xmlns:p14="http://schemas.microsoft.com/office/powerpoint/2010/main" val="287437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lt-LT" sz="4000" dirty="0" smtClean="0"/>
              <a:t>Kodėl reikalingas toks vadovėlis?</a:t>
            </a:r>
            <a:endParaRPr lang="en-US" sz="4000" dirty="0"/>
          </a:p>
        </p:txBody>
      </p:sp>
      <p:sp>
        <p:nvSpPr>
          <p:cNvPr id="3" name="Content Placeholder 2"/>
          <p:cNvSpPr>
            <a:spLocks noGrp="1"/>
          </p:cNvSpPr>
          <p:nvPr>
            <p:ph idx="1"/>
          </p:nvPr>
        </p:nvSpPr>
        <p:spPr>
          <a:xfrm>
            <a:off x="457200" y="1124744"/>
            <a:ext cx="8229600" cy="5400600"/>
          </a:xfrm>
        </p:spPr>
        <p:txBody>
          <a:bodyPr>
            <a:noAutofit/>
          </a:bodyPr>
          <a:lstStyle/>
          <a:p>
            <a:pPr algn="ctr"/>
            <a:r>
              <a:rPr lang="en-US" sz="2800" dirty="0" err="1" smtClean="0"/>
              <a:t>Skaitmenin</a:t>
            </a:r>
            <a:r>
              <a:rPr lang="lt-LT" sz="2800" dirty="0" smtClean="0"/>
              <a:t>ėje erdvėje yra daugybė mokytojų sukurtų integruotos veiklos pavyzdžių, tačiau jie lieka fragmentiški, sunkiai jungiami į nuoseklią sistemą.</a:t>
            </a:r>
          </a:p>
          <a:p>
            <a:pPr algn="ctr"/>
            <a:r>
              <a:rPr lang="lt-LT" sz="2800" dirty="0" smtClean="0"/>
              <a:t>Visos ugdymo programos sujungimas į integruoto ugdymo sistemą garantuoja atskirų dalių rišlumą ir metodinį nuoseklumą. </a:t>
            </a:r>
          </a:p>
          <a:p>
            <a:pPr algn="ctr"/>
            <a:r>
              <a:rPr lang="lt-LT" sz="2800" dirty="0" smtClean="0"/>
              <a:t>Naudodamiesi mūsų vadovėliu, kuris pateikia medžiagą kiekvienai pamokai, mokytojai gali panaudoti integruoto ugdymo metodą ne epizodiškai, bet nuolatos.</a:t>
            </a:r>
          </a:p>
          <a:p>
            <a:pPr algn="ctr"/>
            <a:r>
              <a:rPr lang="lt-LT" sz="2800" dirty="0" smtClean="0"/>
              <a:t>Kita vertus, šis vadovėlis neapriboja mokytojo, jį reikėtų laikyti  tramplinu tolimesniam šuoliui.</a:t>
            </a:r>
            <a:endParaRPr lang="en-US" sz="2800" dirty="0"/>
          </a:p>
        </p:txBody>
      </p:sp>
    </p:spTree>
    <p:extLst>
      <p:ext uri="{BB962C8B-B14F-4D97-AF65-F5344CB8AC3E}">
        <p14:creationId xmlns:p14="http://schemas.microsoft.com/office/powerpoint/2010/main" val="34837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600" dirty="0" smtClean="0"/>
              <a:t>Praktinė veikla – projektiniai darbai, veiklos netradicinėje aplinkoje</a:t>
            </a:r>
            <a:endParaRPr lang="en-US" sz="3600" dirty="0"/>
          </a:p>
        </p:txBody>
      </p:sp>
      <p:sp>
        <p:nvSpPr>
          <p:cNvPr id="3" name="Content Placeholder 2"/>
          <p:cNvSpPr>
            <a:spLocks noGrp="1"/>
          </p:cNvSpPr>
          <p:nvPr>
            <p:ph idx="1"/>
          </p:nvPr>
        </p:nvSpPr>
        <p:spPr/>
        <p:txBody>
          <a:bodyPr>
            <a:normAutofit fontScale="92500" lnSpcReduction="20000"/>
          </a:bodyPr>
          <a:lstStyle/>
          <a:p>
            <a:r>
              <a:rPr lang="lt-LT" dirty="0" smtClean="0"/>
              <a:t>Sienlaikraščio darymas;</a:t>
            </a:r>
          </a:p>
          <a:p>
            <a:r>
              <a:rPr lang="lt-LT" dirty="0" smtClean="0"/>
              <a:t>Savanoriavimas;</a:t>
            </a:r>
          </a:p>
          <a:p>
            <a:r>
              <a:rPr lang="lt-LT" dirty="0" smtClean="0"/>
              <a:t>Paukščių stebėjimas;</a:t>
            </a:r>
          </a:p>
          <a:p>
            <a:r>
              <a:rPr lang="lt-LT" dirty="0" smtClean="0"/>
              <a:t>Pagalba gyvūnams žiemos metu;</a:t>
            </a:r>
          </a:p>
          <a:p>
            <a:r>
              <a:rPr lang="lt-LT" dirty="0" smtClean="0"/>
              <a:t>Rinkimai;</a:t>
            </a:r>
          </a:p>
          <a:p>
            <a:r>
              <a:rPr lang="lt-LT" dirty="0" smtClean="0"/>
              <a:t>Einame į kiną;</a:t>
            </a:r>
          </a:p>
          <a:p>
            <a:r>
              <a:rPr lang="lt-LT" dirty="0" smtClean="0"/>
              <a:t>Rašome knygą;</a:t>
            </a:r>
          </a:p>
          <a:p>
            <a:r>
              <a:rPr lang="lt-LT" dirty="0" smtClean="0"/>
              <a:t>Kelionė aplink pasaulį;</a:t>
            </a:r>
          </a:p>
          <a:p>
            <a:r>
              <a:rPr lang="lt-LT" dirty="0" smtClean="0"/>
              <a:t>Lankstinukas užsieniečiams apie Lietuvą.</a:t>
            </a:r>
          </a:p>
          <a:p>
            <a:endParaRPr lang="en-US" dirty="0"/>
          </a:p>
        </p:txBody>
      </p:sp>
    </p:spTree>
    <p:extLst>
      <p:ext uri="{BB962C8B-B14F-4D97-AF65-F5344CB8AC3E}">
        <p14:creationId xmlns:p14="http://schemas.microsoft.com/office/powerpoint/2010/main" val="450467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471</Words>
  <Application>Microsoft Office PowerPoint</Application>
  <PresentationFormat>On-screen Show (4:3)</PresentationFormat>
  <Paragraphs>50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Myriad Pro</vt:lpstr>
      <vt:lpstr>Office Theme</vt:lpstr>
      <vt:lpstr>Kitokia pamoka</vt:lpstr>
      <vt:lpstr>Noriu eiti į mokyklą</vt:lpstr>
      <vt:lpstr>Vadovėlių komplektas</vt:lpstr>
      <vt:lpstr>Integruotas pradinukų vadovėlis „Vaivorykštė“</vt:lpstr>
      <vt:lpstr>Integruoto ugdymo iššūkiai</vt:lpstr>
      <vt:lpstr>Kaip iššūkius priėmėme mes</vt:lpstr>
      <vt:lpstr>Teminis integravimas</vt:lpstr>
      <vt:lpstr>Kodėl reikalingas toks vadovėlis?</vt:lpstr>
      <vt:lpstr>Praktinė veikla – projektiniai darbai, veiklos netradicinėje aplinkoje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Teksto aptarimas grupėje, pasiskirstymas vaidmenimis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Atsinaujinimo galimybė – integruotas ugdymas</dc:title>
  <dc:creator>Saulius</dc:creator>
  <cp:lastModifiedBy>Giedrė Juzėnienė</cp:lastModifiedBy>
  <cp:revision>11</cp:revision>
  <dcterms:created xsi:type="dcterms:W3CDTF">2016-04-12T20:37:46Z</dcterms:created>
  <dcterms:modified xsi:type="dcterms:W3CDTF">2016-04-14T08:58:23Z</dcterms:modified>
</cp:coreProperties>
</file>